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3"/>
  </p:notesMasterIdLst>
  <p:sldIdLst>
    <p:sldId id="256" r:id="rId3"/>
    <p:sldId id="261" r:id="rId4"/>
    <p:sldId id="281" r:id="rId5"/>
    <p:sldId id="282" r:id="rId6"/>
    <p:sldId id="259" r:id="rId7"/>
    <p:sldId id="275" r:id="rId8"/>
    <p:sldId id="286" r:id="rId9"/>
    <p:sldId id="292" r:id="rId10"/>
    <p:sldId id="276" r:id="rId11"/>
    <p:sldId id="287" r:id="rId12"/>
    <p:sldId id="277" r:id="rId13"/>
    <p:sldId id="270" r:id="rId14"/>
    <p:sldId id="283" r:id="rId15"/>
    <p:sldId id="274" r:id="rId16"/>
    <p:sldId id="284" r:id="rId17"/>
    <p:sldId id="285" r:id="rId18"/>
    <p:sldId id="279" r:id="rId19"/>
    <p:sldId id="290" r:id="rId20"/>
    <p:sldId id="288" r:id="rId21"/>
    <p:sldId id="291" r:id="rId22"/>
  </p:sldIdLst>
  <p:sldSz cx="9144000" cy="5143500" type="screen16x9"/>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72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D58E0B-EFEB-47B1-AB65-A6918B15D8E6}" type="datetimeFigureOut">
              <a:rPr lang="en-SG" smtClean="0"/>
              <a:t>17/02/2018</a:t>
            </a:fld>
            <a:endParaRPr lang="en-S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D7B221-C8F1-41C4-AF22-CF11915D344D}" type="slidenum">
              <a:rPr lang="en-SG" smtClean="0"/>
              <a:t>‹#›</a:t>
            </a:fld>
            <a:endParaRPr lang="en-SG"/>
          </a:p>
        </p:txBody>
      </p:sp>
    </p:spTree>
    <p:extLst>
      <p:ext uri="{BB962C8B-B14F-4D97-AF65-F5344CB8AC3E}">
        <p14:creationId xmlns:p14="http://schemas.microsoft.com/office/powerpoint/2010/main" val="3802306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9768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937D59-5EDB-4C39-B697-625748F703B6}" type="datetimeFigureOut">
              <a:rPr lang="en-US" smtClean="0"/>
              <a:t>2/17/2018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2403535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37D59-5EDB-4C39-B697-625748F703B6}" type="datetimeFigureOut">
              <a:rPr lang="en-US" smtClean="0"/>
              <a:t>2/17/2018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5018249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37D59-5EDB-4C39-B697-625748F703B6}" type="datetimeFigureOut">
              <a:rPr lang="en-US" smtClean="0"/>
              <a:t>2/17/2018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722440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t>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28108716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t>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4240091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884466"/>
          </a:xfrm>
          <a:prstGeom prst="rect">
            <a:avLst/>
          </a:prstGeom>
        </p:spPr>
        <p:txBody>
          <a:bodyPr anchor="ctr"/>
          <a:lstStyle>
            <a:lvl1pPr algn="l">
              <a:defRPr>
                <a:solidFill>
                  <a:schemeClr val="bg1"/>
                </a:solidFill>
                <a:latin typeface="Arial" pitchFamily="34" charset="0"/>
                <a:cs typeface="Arial" pitchFamily="34" charset="0"/>
              </a:defRPr>
            </a:lvl1pPr>
          </a:lstStyle>
          <a:p>
            <a:r>
              <a:rPr lang="en-US" altLang="ko-KR" dirty="0" smtClean="0"/>
              <a:t> Free PPT _ Click to add title</a:t>
            </a:r>
            <a:endParaRPr lang="ko-KR" altLang="en-US" dirty="0"/>
          </a:p>
        </p:txBody>
      </p:sp>
      <p:sp>
        <p:nvSpPr>
          <p:cNvPr id="4" name="Content Placeholder 2"/>
          <p:cNvSpPr>
            <a:spLocks noGrp="1"/>
          </p:cNvSpPr>
          <p:nvPr>
            <p:ph idx="1"/>
          </p:nvPr>
        </p:nvSpPr>
        <p:spPr>
          <a:xfrm>
            <a:off x="395536" y="1131590"/>
            <a:ext cx="8496944" cy="460648"/>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405880" y="1808261"/>
            <a:ext cx="8496944" cy="2995737"/>
          </a:xfrm>
          <a:prstGeom prst="rect">
            <a:avLst/>
          </a:prstGeom>
        </p:spPr>
        <p:txBody>
          <a:bodyPr lIns="396000" anchor="t"/>
          <a:lstStyle>
            <a:lvl1pPr marL="0" indent="0">
              <a:buNone/>
              <a:defRPr sz="14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p14="http://schemas.microsoft.com/office/powerpoint/2010/main" val="1146943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19672" y="0"/>
            <a:ext cx="7524328" cy="884466"/>
          </a:xfrm>
          <a:prstGeom prst="rect">
            <a:avLst/>
          </a:prstGeom>
        </p:spPr>
        <p:txBody>
          <a:bodyPr anchor="ctr"/>
          <a:lstStyle>
            <a:lvl1pPr algn="l">
              <a:defRPr>
                <a:solidFill>
                  <a:schemeClr val="tx1">
                    <a:lumMod val="75000"/>
                    <a:lumOff val="25000"/>
                  </a:schemeClr>
                </a:solidFill>
                <a:latin typeface="Arial" pitchFamily="34" charset="0"/>
                <a:cs typeface="Arial" pitchFamily="34" charset="0"/>
              </a:defRPr>
            </a:lvl1pPr>
          </a:lstStyle>
          <a:p>
            <a:r>
              <a:rPr lang="en-US" altLang="ko-KR" dirty="0" smtClean="0"/>
              <a:t>Free PPT _ Click to add title</a:t>
            </a:r>
            <a:endParaRPr lang="ko-KR" altLang="en-US" dirty="0"/>
          </a:p>
        </p:txBody>
      </p:sp>
      <p:sp>
        <p:nvSpPr>
          <p:cNvPr id="4" name="Content Placeholder 2"/>
          <p:cNvSpPr>
            <a:spLocks noGrp="1"/>
          </p:cNvSpPr>
          <p:nvPr>
            <p:ph idx="1"/>
          </p:nvPr>
        </p:nvSpPr>
        <p:spPr>
          <a:xfrm>
            <a:off x="1979712" y="987574"/>
            <a:ext cx="6912768" cy="460648"/>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1990056" y="1664245"/>
            <a:ext cx="6912768" cy="2995737"/>
          </a:xfrm>
          <a:prstGeom prst="rect">
            <a:avLst/>
          </a:prstGeom>
        </p:spPr>
        <p:txBody>
          <a:bodyPr lIns="396000" anchor="t"/>
          <a:lstStyle>
            <a:lvl1pPr marL="0" indent="0">
              <a:buNone/>
              <a:defRPr sz="14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p14="http://schemas.microsoft.com/office/powerpoint/2010/main" val="922808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t>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1895959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t>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815133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937D59-5EDB-4C39-B697-625748F703B6}" type="datetimeFigureOut">
              <a:rPr lang="en-US" smtClean="0"/>
              <a:t>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1860431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937D59-5EDB-4C39-B697-625748F703B6}" type="datetimeFigureOut">
              <a:rPr lang="en-US" smtClean="0"/>
              <a:t>2/17/2018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3505802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937D59-5EDB-4C39-B697-625748F703B6}" type="datetimeFigureOut">
              <a:rPr lang="en-US" smtClean="0"/>
              <a:t>2/17/2018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3538794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937D59-5EDB-4C39-B697-625748F703B6}" type="datetimeFigureOut">
              <a:rPr lang="en-US" smtClean="0"/>
              <a:t>2/17/2018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11505109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2391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txStyles>
    <p:titleStyle>
      <a:lvl1pPr algn="ctr" defTabSz="914400" rtl="0" eaLnBrk="1" latinLnBrk="1" hangingPunct="1">
        <a:spcBef>
          <a:spcPct val="0"/>
        </a:spcBef>
        <a:buNone/>
        <a:defRPr sz="3600" b="1" kern="1200">
          <a:solidFill>
            <a:schemeClr val="tx1"/>
          </a:solidFill>
          <a:latin typeface="Arial" pitchFamily="34" charset="0"/>
          <a:ea typeface="+mj-ea"/>
          <a:cs typeface="Arial" pitchFamily="34" charset="0"/>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63937D59-5EDB-4C39-B697-625748F703B6}" type="datetimeFigureOut">
              <a:rPr lang="en-US" smtClean="0"/>
              <a:t>2/17/2018</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0F31DC1F-5561-484E-AB46-68C682854F61}" type="slidenum">
              <a:rPr lang="en-US" smtClean="0"/>
              <a:t>‹#›</a:t>
            </a:fld>
            <a:endParaRPr lang="en-US"/>
          </a:p>
        </p:txBody>
      </p:sp>
    </p:spTree>
    <p:extLst>
      <p:ext uri="{BB962C8B-B14F-4D97-AF65-F5344CB8AC3E}">
        <p14:creationId xmlns:p14="http://schemas.microsoft.com/office/powerpoint/2010/main" val="262123990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free-powerpoint-templates-design.com/free-powerpoint-templates-desig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rId2"/>
          </p:cNvPr>
          <p:cNvSpPr txBox="1"/>
          <p:nvPr/>
        </p:nvSpPr>
        <p:spPr>
          <a:xfrm>
            <a:off x="0" y="4876586"/>
            <a:ext cx="9144000" cy="215444"/>
          </a:xfrm>
          <a:prstGeom prst="rect">
            <a:avLst/>
          </a:prstGeom>
          <a:noFill/>
        </p:spPr>
        <p:txBody>
          <a:bodyPr wrap="square" rtlCol="0">
            <a:spAutoFit/>
          </a:bodyPr>
          <a:lstStyle/>
          <a:p>
            <a:pPr algn="ctr"/>
            <a:endParaRPr lang="ko-KR" altLang="en-US" sz="800" dirty="0">
              <a:solidFill>
                <a:schemeClr val="tx1">
                  <a:lumMod val="75000"/>
                  <a:lumOff val="25000"/>
                </a:schemeClr>
              </a:solidFill>
              <a:latin typeface="Arial" pitchFamily="34" charset="0"/>
              <a:cs typeface="Arial" pitchFamily="34" charset="0"/>
            </a:endParaRPr>
          </a:p>
        </p:txBody>
      </p:sp>
      <p:sp>
        <p:nvSpPr>
          <p:cNvPr id="21" name="TextBox 20"/>
          <p:cNvSpPr txBox="1"/>
          <p:nvPr/>
        </p:nvSpPr>
        <p:spPr>
          <a:xfrm>
            <a:off x="0" y="4059524"/>
            <a:ext cx="9144000" cy="430887"/>
          </a:xfrm>
          <a:prstGeom prst="rect">
            <a:avLst/>
          </a:prstGeom>
          <a:noFill/>
        </p:spPr>
        <p:txBody>
          <a:bodyPr wrap="square">
            <a:spAutoFit/>
          </a:bodyPr>
          <a:lstStyle/>
          <a:p>
            <a:pPr algn="ctr" fontAlgn="auto">
              <a:spcBef>
                <a:spcPts val="0"/>
              </a:spcBef>
              <a:spcAft>
                <a:spcPts val="0"/>
              </a:spcAft>
              <a:defRPr/>
            </a:pPr>
            <a:r>
              <a:rPr kumimoji="0" lang="en-US" altLang="ko-KR" sz="1100" b="1" dirty="0" smtClean="0">
                <a:solidFill>
                  <a:schemeClr val="tx1">
                    <a:lumMod val="75000"/>
                    <a:lumOff val="25000"/>
                  </a:schemeClr>
                </a:solidFill>
                <a:latin typeface="Arial" pitchFamily="34" charset="0"/>
                <a:cs typeface="Arial" pitchFamily="34" charset="0"/>
              </a:rPr>
              <a:t>Sunday Service 18 Feb 2018</a:t>
            </a:r>
          </a:p>
          <a:p>
            <a:pPr algn="ctr" fontAlgn="auto">
              <a:spcBef>
                <a:spcPts val="0"/>
              </a:spcBef>
              <a:spcAft>
                <a:spcPts val="0"/>
              </a:spcAft>
              <a:defRPr/>
            </a:pPr>
            <a:r>
              <a:rPr lang="en-US" altLang="ko-KR" sz="1100" b="1" dirty="0" smtClean="0">
                <a:solidFill>
                  <a:schemeClr val="tx1">
                    <a:lumMod val="75000"/>
                    <a:lumOff val="25000"/>
                  </a:schemeClr>
                </a:solidFill>
                <a:latin typeface="Arial" pitchFamily="34" charset="0"/>
                <a:cs typeface="Arial" pitchFamily="34" charset="0"/>
              </a:rPr>
              <a:t>Cecil Ang</a:t>
            </a:r>
            <a:endParaRPr kumimoji="0" lang="en-US" altLang="ko-KR" sz="1100" b="1" dirty="0">
              <a:solidFill>
                <a:schemeClr val="tx1">
                  <a:lumMod val="75000"/>
                  <a:lumOff val="25000"/>
                </a:schemeClr>
              </a:solidFill>
              <a:latin typeface="Arial" pitchFamily="34" charset="0"/>
              <a:cs typeface="Arial" pitchFamily="34" charset="0"/>
            </a:endParaRPr>
          </a:p>
        </p:txBody>
      </p:sp>
      <p:sp>
        <p:nvSpPr>
          <p:cNvPr id="22" name="TextBox 1"/>
          <p:cNvSpPr txBox="1">
            <a:spLocks noChangeArrowheads="1"/>
          </p:cNvSpPr>
          <p:nvPr/>
        </p:nvSpPr>
        <p:spPr bwMode="auto">
          <a:xfrm>
            <a:off x="0" y="3496448"/>
            <a:ext cx="9144000" cy="584775"/>
          </a:xfrm>
          <a:prstGeom prst="rect">
            <a:avLst/>
          </a:prstGeom>
          <a:noFill/>
          <a:ln w="9525">
            <a:noFill/>
            <a:miter lim="800000"/>
            <a:headEnd/>
            <a:tailEnd/>
          </a:ln>
        </p:spPr>
        <p:txBody>
          <a:bodyPr wrap="square">
            <a:spAutoFit/>
          </a:bodyPr>
          <a:lstStyle/>
          <a:p>
            <a:pPr algn="ctr"/>
            <a:r>
              <a:rPr lang="en-US" altLang="ko-KR" sz="3200" b="1" dirty="0" smtClean="0">
                <a:solidFill>
                  <a:schemeClr val="tx1">
                    <a:lumMod val="75000"/>
                    <a:lumOff val="25000"/>
                  </a:schemeClr>
                </a:solidFill>
                <a:latin typeface="Arial" pitchFamily="34" charset="0"/>
                <a:ea typeface="맑은 고딕" pitchFamily="50" charset="-127"/>
                <a:cs typeface="Arial" pitchFamily="34" charset="0"/>
              </a:rPr>
              <a:t>Approaching God in Prayer</a:t>
            </a:r>
          </a:p>
        </p:txBody>
      </p:sp>
    </p:spTree>
    <p:extLst>
      <p:ext uri="{BB962C8B-B14F-4D97-AF65-F5344CB8AC3E}">
        <p14:creationId xmlns:p14="http://schemas.microsoft.com/office/powerpoint/2010/main" val="3034478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SG" altLang="ko-KR" sz="4000" dirty="0" smtClean="0"/>
              <a:t>1. Pattern for P</a:t>
            </a:r>
            <a:r>
              <a:rPr lang="en-SG" sz="4000" dirty="0" smtClean="0"/>
              <a:t>rayer</a:t>
            </a:r>
            <a:endParaRPr lang="ko-KR" altLang="en-US" sz="4000" dirty="0"/>
          </a:p>
        </p:txBody>
      </p:sp>
      <p:sp>
        <p:nvSpPr>
          <p:cNvPr id="4" name="Content Placeholder 3"/>
          <p:cNvSpPr>
            <a:spLocks noGrp="1"/>
          </p:cNvSpPr>
          <p:nvPr>
            <p:ph idx="10"/>
          </p:nvPr>
        </p:nvSpPr>
        <p:spPr>
          <a:xfrm>
            <a:off x="1403648" y="884466"/>
            <a:ext cx="7632848" cy="3991539"/>
          </a:xfrm>
        </p:spPr>
        <p:txBody>
          <a:bodyPr/>
          <a:lstStyle/>
          <a:p>
            <a:r>
              <a:rPr lang="en-SG" sz="2800" dirty="0">
                <a:solidFill>
                  <a:srgbClr val="0070C0"/>
                </a:solidFill>
              </a:rPr>
              <a:t>“Forgive us our sins, for we ourselves forgive everyone who is indebted to us”</a:t>
            </a:r>
            <a:r>
              <a:rPr lang="en-SG" sz="2800" dirty="0"/>
              <a:t> </a:t>
            </a:r>
          </a:p>
          <a:p>
            <a:pPr lvl="0"/>
            <a:r>
              <a:rPr lang="en-SG" sz="2800" dirty="0"/>
              <a:t>I confess my sins; I am deeply sorry for what I have done (Ps 38:18 NLT)</a:t>
            </a:r>
          </a:p>
          <a:p>
            <a:pPr lvl="0"/>
            <a:r>
              <a:rPr lang="en-SG" sz="2800" dirty="0"/>
              <a:t>I forgive those who sin against me (NLT)</a:t>
            </a:r>
          </a:p>
        </p:txBody>
      </p:sp>
    </p:spTree>
    <p:extLst>
      <p:ext uri="{BB962C8B-B14F-4D97-AF65-F5344CB8AC3E}">
        <p14:creationId xmlns:p14="http://schemas.microsoft.com/office/powerpoint/2010/main" val="39638801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SG" altLang="ko-KR" sz="4000" dirty="0" smtClean="0"/>
              <a:t>1. Pattern for P</a:t>
            </a:r>
            <a:r>
              <a:rPr lang="en-SG" sz="4000" dirty="0" smtClean="0"/>
              <a:t>rayer</a:t>
            </a:r>
            <a:endParaRPr lang="ko-KR" altLang="en-US" sz="4000" dirty="0"/>
          </a:p>
        </p:txBody>
      </p:sp>
      <p:sp>
        <p:nvSpPr>
          <p:cNvPr id="4" name="Content Placeholder 3"/>
          <p:cNvSpPr>
            <a:spLocks noGrp="1"/>
          </p:cNvSpPr>
          <p:nvPr>
            <p:ph idx="10"/>
          </p:nvPr>
        </p:nvSpPr>
        <p:spPr>
          <a:xfrm>
            <a:off x="1403648" y="884466"/>
            <a:ext cx="7740352" cy="3991539"/>
          </a:xfrm>
        </p:spPr>
        <p:txBody>
          <a:bodyPr/>
          <a:lstStyle/>
          <a:p>
            <a:r>
              <a:rPr lang="en-SG" sz="2800" dirty="0" smtClean="0">
                <a:solidFill>
                  <a:srgbClr val="0070C0"/>
                </a:solidFill>
              </a:rPr>
              <a:t>“</a:t>
            </a:r>
            <a:r>
              <a:rPr lang="en-SG" sz="2800" dirty="0">
                <a:solidFill>
                  <a:srgbClr val="0070C0"/>
                </a:solidFill>
              </a:rPr>
              <a:t>Lead us not into temptation” </a:t>
            </a:r>
            <a:r>
              <a:rPr lang="en-SG" sz="2800" dirty="0" smtClean="0"/>
              <a:t>– </a:t>
            </a:r>
            <a:r>
              <a:rPr lang="en-SG" sz="2800" dirty="0"/>
              <a:t>let us </a:t>
            </a:r>
            <a:r>
              <a:rPr lang="en-SG" sz="2800"/>
              <a:t>not </a:t>
            </a:r>
            <a:r>
              <a:rPr lang="en-SG" sz="2800" smtClean="0"/>
              <a:t>sin / </a:t>
            </a:r>
            <a:r>
              <a:rPr lang="en-SG" sz="2800" dirty="0" smtClean="0"/>
              <a:t>fall </a:t>
            </a:r>
            <a:r>
              <a:rPr lang="en-SG" sz="2800" dirty="0"/>
              <a:t>when tempted </a:t>
            </a:r>
          </a:p>
          <a:p>
            <a:pPr lvl="0"/>
            <a:r>
              <a:rPr lang="en-SG" sz="2800" dirty="0"/>
              <a:t>Keep and protect them from the evil one </a:t>
            </a:r>
            <a:r>
              <a:rPr lang="en-SG" sz="2800" dirty="0" smtClean="0"/>
              <a:t>        (</a:t>
            </a:r>
            <a:r>
              <a:rPr lang="en-SG" sz="2800" dirty="0" err="1"/>
              <a:t>Jn</a:t>
            </a:r>
            <a:r>
              <a:rPr lang="en-SG" sz="2800" dirty="0"/>
              <a:t> 17:15 AMP)</a:t>
            </a:r>
          </a:p>
          <a:p>
            <a:pPr lvl="0"/>
            <a:r>
              <a:rPr lang="en-SG" sz="2800" dirty="0"/>
              <a:t>Lead me in paths of righteousness for </a:t>
            </a:r>
            <a:r>
              <a:rPr lang="en-SG" sz="2800" dirty="0" smtClean="0"/>
              <a:t>your    name </a:t>
            </a:r>
            <a:r>
              <a:rPr lang="en-SG" sz="2800" dirty="0"/>
              <a:t>sake and counsel me with your eye on me (Ps 23:3; 32:8 ESV) </a:t>
            </a:r>
          </a:p>
        </p:txBody>
      </p:sp>
    </p:spTree>
    <p:extLst>
      <p:ext uri="{BB962C8B-B14F-4D97-AF65-F5344CB8AC3E}">
        <p14:creationId xmlns:p14="http://schemas.microsoft.com/office/powerpoint/2010/main" val="3212899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altLang="ko-KR" sz="4000" dirty="0" smtClean="0"/>
              <a:t>2. Parable </a:t>
            </a:r>
            <a:r>
              <a:rPr lang="en-SG" altLang="ko-KR" sz="4000" dirty="0"/>
              <a:t>on P</a:t>
            </a:r>
            <a:r>
              <a:rPr lang="en-SG" sz="4000" dirty="0"/>
              <a:t>rayer</a:t>
            </a:r>
          </a:p>
        </p:txBody>
      </p:sp>
      <p:sp>
        <p:nvSpPr>
          <p:cNvPr id="3" name="Content Placeholder 2"/>
          <p:cNvSpPr>
            <a:spLocks noGrp="1"/>
          </p:cNvSpPr>
          <p:nvPr>
            <p:ph idx="10"/>
          </p:nvPr>
        </p:nvSpPr>
        <p:spPr>
          <a:xfrm>
            <a:off x="107504" y="987574"/>
            <a:ext cx="8856984" cy="2995737"/>
          </a:xfrm>
        </p:spPr>
        <p:txBody>
          <a:bodyPr/>
          <a:lstStyle/>
          <a:p>
            <a:pPr lvl="0"/>
            <a:r>
              <a:rPr lang="en-SG" sz="2700" b="1" baseline="30000" dirty="0">
                <a:solidFill>
                  <a:prstClr val="black">
                    <a:lumMod val="75000"/>
                    <a:lumOff val="25000"/>
                  </a:prstClr>
                </a:solidFill>
              </a:rPr>
              <a:t>5 </a:t>
            </a:r>
            <a:r>
              <a:rPr lang="en-SG" sz="2700" dirty="0">
                <a:solidFill>
                  <a:prstClr val="black">
                    <a:lumMod val="75000"/>
                    <a:lumOff val="25000"/>
                  </a:prstClr>
                </a:solidFill>
              </a:rPr>
              <a:t>And he said to them, “Which of you who has a friend will go to him at midnight and say to him, ‘Friend, lend me three loaves, </a:t>
            </a:r>
            <a:r>
              <a:rPr lang="en-SG" sz="2700" b="1" baseline="30000" dirty="0">
                <a:solidFill>
                  <a:prstClr val="black">
                    <a:lumMod val="75000"/>
                    <a:lumOff val="25000"/>
                  </a:prstClr>
                </a:solidFill>
              </a:rPr>
              <a:t>6 </a:t>
            </a:r>
            <a:r>
              <a:rPr lang="en-SG" sz="2700" dirty="0">
                <a:solidFill>
                  <a:prstClr val="black">
                    <a:lumMod val="75000"/>
                    <a:lumOff val="25000"/>
                  </a:prstClr>
                </a:solidFill>
              </a:rPr>
              <a:t>for a friend of mine has arrived on a journey, and I have nothing to set before him’; </a:t>
            </a:r>
            <a:r>
              <a:rPr lang="en-SG" sz="2700" b="1" baseline="30000" dirty="0">
                <a:solidFill>
                  <a:prstClr val="black">
                    <a:lumMod val="75000"/>
                    <a:lumOff val="25000"/>
                  </a:prstClr>
                </a:solidFill>
              </a:rPr>
              <a:t>7 </a:t>
            </a:r>
            <a:r>
              <a:rPr lang="en-SG" sz="2700" dirty="0">
                <a:solidFill>
                  <a:prstClr val="black">
                    <a:lumMod val="75000"/>
                    <a:lumOff val="25000"/>
                  </a:prstClr>
                </a:solidFill>
              </a:rPr>
              <a:t>and he will answer from within, ‘Do not bother me; the door is now shut, and my children are with me in bed. I cannot get up and give you anything</a:t>
            </a:r>
            <a:r>
              <a:rPr lang="en-SG" sz="2700" dirty="0" smtClean="0">
                <a:solidFill>
                  <a:prstClr val="black">
                    <a:lumMod val="75000"/>
                    <a:lumOff val="25000"/>
                  </a:prstClr>
                </a:solidFill>
              </a:rPr>
              <a:t>’</a:t>
            </a:r>
            <a:r>
              <a:rPr lang="en-SG" sz="2700" dirty="0">
                <a:solidFill>
                  <a:prstClr val="black">
                    <a:lumMod val="75000"/>
                    <a:lumOff val="25000"/>
                  </a:prstClr>
                </a:solidFill>
              </a:rPr>
              <a:t> </a:t>
            </a:r>
            <a:r>
              <a:rPr lang="en-SG" sz="2700" b="1" baseline="30000" dirty="0">
                <a:solidFill>
                  <a:prstClr val="black">
                    <a:lumMod val="75000"/>
                    <a:lumOff val="25000"/>
                  </a:prstClr>
                </a:solidFill>
              </a:rPr>
              <a:t>8 </a:t>
            </a:r>
            <a:r>
              <a:rPr lang="en-SG" sz="2700" dirty="0">
                <a:solidFill>
                  <a:prstClr val="black">
                    <a:lumMod val="75000"/>
                    <a:lumOff val="25000"/>
                  </a:prstClr>
                </a:solidFill>
              </a:rPr>
              <a:t>I tell you, though he will not get up and give him anything because he is his </a:t>
            </a:r>
            <a:r>
              <a:rPr lang="en-SG" sz="2700" dirty="0" smtClean="0">
                <a:solidFill>
                  <a:prstClr val="black">
                    <a:lumMod val="75000"/>
                    <a:lumOff val="25000"/>
                  </a:prstClr>
                </a:solidFill>
              </a:rPr>
              <a:t>      friend</a:t>
            </a:r>
            <a:r>
              <a:rPr lang="en-SG" sz="2700" dirty="0">
                <a:solidFill>
                  <a:prstClr val="black">
                    <a:lumMod val="75000"/>
                    <a:lumOff val="25000"/>
                  </a:prstClr>
                </a:solidFill>
              </a:rPr>
              <a:t>, yet because of his </a:t>
            </a:r>
            <a:r>
              <a:rPr lang="en-SG" sz="2700" u="sng" dirty="0">
                <a:solidFill>
                  <a:prstClr val="black">
                    <a:lumMod val="75000"/>
                    <a:lumOff val="25000"/>
                  </a:prstClr>
                </a:solidFill>
              </a:rPr>
              <a:t>impudence</a:t>
            </a:r>
            <a:r>
              <a:rPr lang="en-SG" sz="2700" dirty="0">
                <a:solidFill>
                  <a:prstClr val="black">
                    <a:lumMod val="75000"/>
                    <a:lumOff val="25000"/>
                  </a:prstClr>
                </a:solidFill>
              </a:rPr>
              <a:t> he will rise and </a:t>
            </a:r>
            <a:r>
              <a:rPr lang="en-SG" sz="2700" dirty="0" smtClean="0">
                <a:solidFill>
                  <a:prstClr val="black">
                    <a:lumMod val="75000"/>
                    <a:lumOff val="25000"/>
                  </a:prstClr>
                </a:solidFill>
              </a:rPr>
              <a:t>  give </a:t>
            </a:r>
            <a:r>
              <a:rPr lang="en-SG" sz="2700" dirty="0">
                <a:solidFill>
                  <a:prstClr val="black">
                    <a:lumMod val="75000"/>
                    <a:lumOff val="25000"/>
                  </a:prstClr>
                </a:solidFill>
              </a:rPr>
              <a:t>him whatever he needs.   </a:t>
            </a:r>
            <a:r>
              <a:rPr lang="en-SG" sz="2700" dirty="0" smtClean="0">
                <a:solidFill>
                  <a:prstClr val="black">
                    <a:lumMod val="75000"/>
                    <a:lumOff val="25000"/>
                  </a:prstClr>
                </a:solidFill>
              </a:rPr>
              <a:t>        Luke </a:t>
            </a:r>
            <a:r>
              <a:rPr lang="en-SG" sz="2700" dirty="0">
                <a:solidFill>
                  <a:prstClr val="black">
                    <a:lumMod val="75000"/>
                    <a:lumOff val="25000"/>
                  </a:prstClr>
                </a:solidFill>
              </a:rPr>
              <a:t>11:5-8 ESV</a:t>
            </a:r>
          </a:p>
          <a:p>
            <a:endParaRPr lang="en-SG" dirty="0"/>
          </a:p>
        </p:txBody>
      </p:sp>
    </p:spTree>
    <p:extLst>
      <p:ext uri="{BB962C8B-B14F-4D97-AF65-F5344CB8AC3E}">
        <p14:creationId xmlns:p14="http://schemas.microsoft.com/office/powerpoint/2010/main" val="25848978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altLang="ko-KR" sz="4000" dirty="0" smtClean="0"/>
              <a:t>2. Parable </a:t>
            </a:r>
            <a:r>
              <a:rPr lang="en-SG" altLang="ko-KR" sz="4000" dirty="0"/>
              <a:t>on P</a:t>
            </a:r>
            <a:r>
              <a:rPr lang="en-SG" sz="4000" dirty="0"/>
              <a:t>rayer</a:t>
            </a:r>
          </a:p>
        </p:txBody>
      </p:sp>
      <p:sp>
        <p:nvSpPr>
          <p:cNvPr id="3" name="Content Placeholder 2"/>
          <p:cNvSpPr>
            <a:spLocks noGrp="1"/>
          </p:cNvSpPr>
          <p:nvPr>
            <p:ph idx="10"/>
          </p:nvPr>
        </p:nvSpPr>
        <p:spPr>
          <a:xfrm>
            <a:off x="107504" y="987574"/>
            <a:ext cx="8928992" cy="3744416"/>
          </a:xfrm>
        </p:spPr>
        <p:txBody>
          <a:bodyPr/>
          <a:lstStyle/>
          <a:p>
            <a:r>
              <a:rPr lang="en-SG" sz="2800" dirty="0" smtClean="0"/>
              <a:t>Impudence : </a:t>
            </a:r>
            <a:r>
              <a:rPr lang="en-SG" sz="2800" i="1" dirty="0" err="1" smtClean="0"/>
              <a:t>anaideia</a:t>
            </a:r>
            <a:r>
              <a:rPr lang="en-SG" sz="2800" i="1" dirty="0" smtClean="0"/>
              <a:t> </a:t>
            </a:r>
            <a:r>
              <a:rPr lang="en-SG" sz="2800" dirty="0" smtClean="0"/>
              <a:t>(</a:t>
            </a:r>
            <a:r>
              <a:rPr lang="en-SG" sz="2800" dirty="0" err="1" smtClean="0"/>
              <a:t>Gk</a:t>
            </a:r>
            <a:r>
              <a:rPr lang="en-SG" sz="2800" dirty="0" smtClean="0"/>
              <a:t>) shamelessness or lack of   modesty</a:t>
            </a:r>
          </a:p>
          <a:p>
            <a:r>
              <a:rPr lang="en-SG" sz="2800" b="1" baseline="30000" dirty="0"/>
              <a:t>6 </a:t>
            </a:r>
            <a:r>
              <a:rPr lang="en-SG" sz="2800" dirty="0"/>
              <a:t>And the Lord said, “Hear what the unrighteous </a:t>
            </a:r>
            <a:r>
              <a:rPr lang="en-SG" sz="2800" dirty="0" smtClean="0"/>
              <a:t>        judge says.</a:t>
            </a:r>
            <a:r>
              <a:rPr lang="en-SG" sz="2800" b="1" baseline="30000" dirty="0" smtClean="0"/>
              <a:t>7</a:t>
            </a:r>
            <a:r>
              <a:rPr lang="en-SG" sz="2800" b="1" baseline="30000" dirty="0"/>
              <a:t> </a:t>
            </a:r>
            <a:r>
              <a:rPr lang="en-SG" sz="2800" dirty="0"/>
              <a:t>And will not God give justice to his </a:t>
            </a:r>
            <a:r>
              <a:rPr lang="en-SG" sz="2800" dirty="0" err="1" smtClean="0"/>
              <a:t>elect,who</a:t>
            </a:r>
            <a:r>
              <a:rPr lang="en-SG" sz="2800" dirty="0" smtClean="0"/>
              <a:t> </a:t>
            </a:r>
            <a:r>
              <a:rPr lang="en-SG" sz="2800" dirty="0"/>
              <a:t>cry to him day and night? Will he delay long </a:t>
            </a:r>
            <a:r>
              <a:rPr lang="en-SG" sz="2800" dirty="0" smtClean="0"/>
              <a:t>      over them? </a:t>
            </a:r>
            <a:r>
              <a:rPr lang="en-SG" sz="2800" b="1" baseline="30000" dirty="0" smtClean="0"/>
              <a:t>8</a:t>
            </a:r>
            <a:r>
              <a:rPr lang="en-SG" sz="2800" b="1" baseline="30000" dirty="0"/>
              <a:t> </a:t>
            </a:r>
            <a:r>
              <a:rPr lang="en-SG" sz="2800" dirty="0"/>
              <a:t>I tell you, he will give justice to </a:t>
            </a:r>
            <a:r>
              <a:rPr lang="en-SG" sz="2800" dirty="0" smtClean="0"/>
              <a:t>them      speedily</a:t>
            </a:r>
            <a:r>
              <a:rPr lang="en-SG" sz="2800" dirty="0"/>
              <a:t>. Nevertheless, when the Son of </a:t>
            </a:r>
            <a:r>
              <a:rPr lang="en-SG" sz="2800" dirty="0" smtClean="0"/>
              <a:t>Man </a:t>
            </a:r>
            <a:r>
              <a:rPr lang="en-SG" sz="2800" dirty="0" err="1" smtClean="0"/>
              <a:t>comes,will</a:t>
            </a:r>
            <a:r>
              <a:rPr lang="en-SG" sz="2800" dirty="0" smtClean="0"/>
              <a:t> </a:t>
            </a:r>
            <a:r>
              <a:rPr lang="en-SG" sz="2800" dirty="0"/>
              <a:t>he find faith on earth?” </a:t>
            </a:r>
            <a:r>
              <a:rPr lang="en-SG" sz="2800" dirty="0" smtClean="0"/>
              <a:t> Luke 18:6-8 ESV</a:t>
            </a:r>
            <a:endParaRPr lang="en-SG" sz="2800" dirty="0"/>
          </a:p>
        </p:txBody>
      </p:sp>
    </p:spTree>
    <p:extLst>
      <p:ext uri="{BB962C8B-B14F-4D97-AF65-F5344CB8AC3E}">
        <p14:creationId xmlns:p14="http://schemas.microsoft.com/office/powerpoint/2010/main" val="8801886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altLang="ko-KR" sz="4000" dirty="0"/>
              <a:t>3</a:t>
            </a:r>
            <a:r>
              <a:rPr lang="en-SG" altLang="ko-KR" sz="4000" dirty="0" smtClean="0"/>
              <a:t>. </a:t>
            </a:r>
            <a:r>
              <a:rPr lang="en-SG" altLang="ko-KR" sz="4000" smtClean="0"/>
              <a:t>Principles </a:t>
            </a:r>
            <a:r>
              <a:rPr lang="en-SG" altLang="ko-KR" sz="4000" dirty="0" smtClean="0"/>
              <a:t>of </a:t>
            </a:r>
            <a:r>
              <a:rPr lang="en-SG" altLang="ko-KR" sz="4000" dirty="0"/>
              <a:t>P</a:t>
            </a:r>
            <a:r>
              <a:rPr lang="en-SG" sz="4000" dirty="0"/>
              <a:t>rayer</a:t>
            </a:r>
          </a:p>
        </p:txBody>
      </p:sp>
      <p:sp>
        <p:nvSpPr>
          <p:cNvPr id="3" name="Content Placeholder 2"/>
          <p:cNvSpPr>
            <a:spLocks noGrp="1"/>
          </p:cNvSpPr>
          <p:nvPr>
            <p:ph idx="10"/>
          </p:nvPr>
        </p:nvSpPr>
        <p:spPr>
          <a:xfrm>
            <a:off x="107504" y="987574"/>
            <a:ext cx="8856984" cy="4320480"/>
          </a:xfrm>
        </p:spPr>
        <p:txBody>
          <a:bodyPr/>
          <a:lstStyle/>
          <a:p>
            <a:r>
              <a:rPr lang="en-SG" sz="2700" b="1" baseline="30000" dirty="0"/>
              <a:t>9 </a:t>
            </a:r>
            <a:r>
              <a:rPr lang="en-SG" sz="2700" dirty="0"/>
              <a:t>And I tell you, ask, and it will be given to you; seek, </a:t>
            </a:r>
            <a:r>
              <a:rPr lang="en-SG" sz="2700" dirty="0" smtClean="0"/>
              <a:t>  and </a:t>
            </a:r>
            <a:r>
              <a:rPr lang="en-SG" sz="2700" dirty="0"/>
              <a:t>you will find; knock, and it will be opened to </a:t>
            </a:r>
            <a:r>
              <a:rPr lang="en-SG" sz="2700" dirty="0" smtClean="0"/>
              <a:t>you.</a:t>
            </a:r>
            <a:r>
              <a:rPr lang="en-SG" sz="2700" dirty="0"/>
              <a:t> </a:t>
            </a:r>
            <a:r>
              <a:rPr lang="en-SG" sz="2700" dirty="0" smtClean="0"/>
              <a:t>  </a:t>
            </a:r>
            <a:r>
              <a:rPr lang="en-SG" sz="2700" b="1" baseline="30000" dirty="0" smtClean="0"/>
              <a:t>10</a:t>
            </a:r>
            <a:r>
              <a:rPr lang="en-SG" sz="2700" b="1" baseline="30000" dirty="0"/>
              <a:t> </a:t>
            </a:r>
            <a:r>
              <a:rPr lang="en-SG" sz="2700" dirty="0"/>
              <a:t>For everyone who asks receives, and the one who </a:t>
            </a:r>
            <a:r>
              <a:rPr lang="en-SG" sz="2700" dirty="0" smtClean="0"/>
              <a:t>  seeks </a:t>
            </a:r>
            <a:r>
              <a:rPr lang="en-SG" sz="2700" dirty="0"/>
              <a:t>finds, and to the one who knocks it will be </a:t>
            </a:r>
            <a:r>
              <a:rPr lang="en-SG" sz="2700" dirty="0" smtClean="0"/>
              <a:t>         opened</a:t>
            </a:r>
            <a:r>
              <a:rPr lang="en-SG" sz="2700" dirty="0"/>
              <a:t>. </a:t>
            </a:r>
            <a:r>
              <a:rPr lang="en-SG" sz="2700" b="1" baseline="30000" dirty="0"/>
              <a:t>11 </a:t>
            </a:r>
            <a:r>
              <a:rPr lang="en-SG" sz="2700" dirty="0"/>
              <a:t>What father among you, if his son asks for a fish, will instead of a fish give him a serpent; </a:t>
            </a:r>
            <a:r>
              <a:rPr lang="en-SG" sz="2700" b="1" baseline="30000" dirty="0"/>
              <a:t>12 </a:t>
            </a:r>
            <a:r>
              <a:rPr lang="en-SG" sz="2700" dirty="0"/>
              <a:t>or if he asks for an egg, will give him a </a:t>
            </a:r>
            <a:r>
              <a:rPr lang="en-SG" sz="2700" dirty="0" smtClean="0"/>
              <a:t>scorpion? </a:t>
            </a:r>
            <a:r>
              <a:rPr lang="en-SG" sz="2700" b="1" baseline="30000" dirty="0" smtClean="0"/>
              <a:t>13</a:t>
            </a:r>
            <a:r>
              <a:rPr lang="en-SG" sz="2700" b="1" baseline="30000" dirty="0"/>
              <a:t> </a:t>
            </a:r>
            <a:r>
              <a:rPr lang="en-SG" sz="2700" dirty="0"/>
              <a:t>If you </a:t>
            </a:r>
            <a:r>
              <a:rPr lang="en-SG" sz="2700" dirty="0" smtClean="0"/>
              <a:t>        then,</a:t>
            </a:r>
            <a:r>
              <a:rPr lang="en-SG" sz="2700" dirty="0"/>
              <a:t> who are evil, know how to give good gifts to your children, how much more will the heavenly Father give the Holy Spirit to those who ask him!” </a:t>
            </a:r>
            <a:r>
              <a:rPr lang="en-SG" sz="2700" dirty="0" err="1" smtClean="0"/>
              <a:t>Lk</a:t>
            </a:r>
            <a:r>
              <a:rPr lang="en-SG" sz="2700" dirty="0" smtClean="0"/>
              <a:t> </a:t>
            </a:r>
            <a:r>
              <a:rPr lang="en-SG" sz="2700" dirty="0"/>
              <a:t>11:9-13 ESV</a:t>
            </a:r>
          </a:p>
          <a:p>
            <a:endParaRPr lang="en-SG" sz="2700" dirty="0"/>
          </a:p>
        </p:txBody>
      </p:sp>
    </p:spTree>
    <p:extLst>
      <p:ext uri="{BB962C8B-B14F-4D97-AF65-F5344CB8AC3E}">
        <p14:creationId xmlns:p14="http://schemas.microsoft.com/office/powerpoint/2010/main" val="35941750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altLang="ko-KR" sz="4000" dirty="0"/>
              <a:t>3</a:t>
            </a:r>
            <a:r>
              <a:rPr lang="en-SG" altLang="ko-KR" sz="4000" dirty="0" smtClean="0"/>
              <a:t>. Principles of </a:t>
            </a:r>
            <a:r>
              <a:rPr lang="en-SG" altLang="ko-KR" sz="4000" dirty="0"/>
              <a:t>P</a:t>
            </a:r>
            <a:r>
              <a:rPr lang="en-SG" sz="4000" dirty="0"/>
              <a:t>rayer</a:t>
            </a:r>
          </a:p>
        </p:txBody>
      </p:sp>
      <p:sp>
        <p:nvSpPr>
          <p:cNvPr id="3" name="Content Placeholder 2"/>
          <p:cNvSpPr>
            <a:spLocks noGrp="1"/>
          </p:cNvSpPr>
          <p:nvPr>
            <p:ph idx="10"/>
          </p:nvPr>
        </p:nvSpPr>
        <p:spPr>
          <a:xfrm>
            <a:off x="107504" y="987574"/>
            <a:ext cx="8856984" cy="4320480"/>
          </a:xfrm>
        </p:spPr>
        <p:txBody>
          <a:bodyPr/>
          <a:lstStyle/>
          <a:p>
            <a:pPr marL="571500" indent="-571500">
              <a:buFont typeface="+mj-lt"/>
              <a:buAutoNum type="romanUcPeriod"/>
            </a:pPr>
            <a:r>
              <a:rPr lang="en-SG" sz="2800" dirty="0" smtClean="0"/>
              <a:t>Cultivate </a:t>
            </a:r>
            <a:r>
              <a:rPr lang="en-SG" sz="2800" dirty="0"/>
              <a:t>a vital, living relationship with </a:t>
            </a:r>
            <a:r>
              <a:rPr lang="en-SG" sz="2800" dirty="0" smtClean="0"/>
              <a:t>God</a:t>
            </a:r>
          </a:p>
          <a:p>
            <a:r>
              <a:rPr lang="en-SG" sz="2500" dirty="0"/>
              <a:t>If you abide in me, and my words abide in you, ask </a:t>
            </a:r>
            <a:r>
              <a:rPr lang="en-SG" sz="2500" dirty="0" smtClean="0"/>
              <a:t>           whatever </a:t>
            </a:r>
            <a:r>
              <a:rPr lang="en-SG" sz="2500" dirty="0"/>
              <a:t>you wish, and it will be done for you. </a:t>
            </a:r>
            <a:r>
              <a:rPr lang="en-SG" sz="2500" dirty="0" err="1" smtClean="0"/>
              <a:t>Jn</a:t>
            </a:r>
            <a:r>
              <a:rPr lang="en-SG" sz="2500" dirty="0" smtClean="0"/>
              <a:t> </a:t>
            </a:r>
            <a:r>
              <a:rPr lang="en-SG" sz="2500" dirty="0"/>
              <a:t>15:7 ESV</a:t>
            </a:r>
          </a:p>
          <a:p>
            <a:pPr marL="571500" indent="-571500">
              <a:buFont typeface="+mj-lt"/>
              <a:buAutoNum type="romanUcPeriod" startAt="2"/>
            </a:pPr>
            <a:r>
              <a:rPr lang="en-SG" sz="2800" dirty="0"/>
              <a:t>God answers prayers for Jesus’ </a:t>
            </a:r>
            <a:r>
              <a:rPr lang="en-SG" sz="2800" dirty="0" smtClean="0"/>
              <a:t>sake</a:t>
            </a:r>
          </a:p>
          <a:p>
            <a:r>
              <a:rPr lang="en-SG" sz="2500" dirty="0"/>
              <a:t>Until now you have asked nothing in my name. Ask, and </a:t>
            </a:r>
            <a:r>
              <a:rPr lang="en-SG" sz="2500" dirty="0" smtClean="0"/>
              <a:t>    you </a:t>
            </a:r>
            <a:r>
              <a:rPr lang="en-SG" sz="2500" dirty="0"/>
              <a:t>will receive, that your joy may be full.  </a:t>
            </a:r>
            <a:r>
              <a:rPr lang="en-SG" sz="2500" dirty="0" smtClean="0"/>
              <a:t>     </a:t>
            </a:r>
            <a:r>
              <a:rPr lang="en-SG" sz="2500" dirty="0" err="1" smtClean="0"/>
              <a:t>Jn</a:t>
            </a:r>
            <a:r>
              <a:rPr lang="en-SG" sz="2500" dirty="0" smtClean="0"/>
              <a:t> </a:t>
            </a:r>
            <a:r>
              <a:rPr lang="en-SG" sz="2500" dirty="0"/>
              <a:t>16:24 ESV</a:t>
            </a:r>
          </a:p>
          <a:p>
            <a:endParaRPr lang="en-SG" sz="2700" dirty="0"/>
          </a:p>
        </p:txBody>
      </p:sp>
    </p:spTree>
    <p:extLst>
      <p:ext uri="{BB962C8B-B14F-4D97-AF65-F5344CB8AC3E}">
        <p14:creationId xmlns:p14="http://schemas.microsoft.com/office/powerpoint/2010/main" val="4130089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altLang="ko-KR" sz="4000" dirty="0" smtClean="0"/>
              <a:t>God of the how much more</a:t>
            </a:r>
            <a:endParaRPr lang="en-SG" sz="4000" dirty="0"/>
          </a:p>
        </p:txBody>
      </p:sp>
      <p:sp>
        <p:nvSpPr>
          <p:cNvPr id="3" name="Content Placeholder 2"/>
          <p:cNvSpPr>
            <a:spLocks noGrp="1"/>
          </p:cNvSpPr>
          <p:nvPr>
            <p:ph idx="10"/>
          </p:nvPr>
        </p:nvSpPr>
        <p:spPr>
          <a:xfrm>
            <a:off x="107504" y="987574"/>
            <a:ext cx="8856984" cy="4320480"/>
          </a:xfrm>
        </p:spPr>
        <p:txBody>
          <a:bodyPr/>
          <a:lstStyle/>
          <a:p>
            <a:pPr marL="457200" indent="-457200">
              <a:buFont typeface="Arial" panose="020B0604020202020204" pitchFamily="34" charset="0"/>
              <a:buChar char="•"/>
            </a:pPr>
            <a:r>
              <a:rPr lang="en-SG" sz="2700" dirty="0" smtClean="0"/>
              <a:t>We can ask God for the best, a Person and not a     thing.  The Holy Spirit brings with Him both power    (gifts</a:t>
            </a:r>
            <a:r>
              <a:rPr lang="en-SG" sz="2700" dirty="0" smtClean="0"/>
              <a:t>), love </a:t>
            </a:r>
            <a:r>
              <a:rPr lang="en-SG" sz="2700" dirty="0" smtClean="0"/>
              <a:t>(fruit</a:t>
            </a:r>
            <a:r>
              <a:rPr lang="en-SG" sz="2700" dirty="0" smtClean="0"/>
              <a:t>) </a:t>
            </a:r>
            <a:r>
              <a:rPr lang="en-SG" sz="2700" dirty="0" smtClean="0"/>
              <a:t>and </a:t>
            </a:r>
            <a:r>
              <a:rPr lang="en-SG" sz="2700" dirty="0" smtClean="0"/>
              <a:t>intercession (Rom 8:26).</a:t>
            </a:r>
            <a:endParaRPr lang="en-SG" sz="2700" dirty="0" smtClean="0"/>
          </a:p>
          <a:p>
            <a:pPr marL="457200" indent="-457200">
              <a:buFont typeface="Arial" panose="020B0604020202020204" pitchFamily="34" charset="0"/>
              <a:buChar char="•"/>
            </a:pPr>
            <a:r>
              <a:rPr lang="en-SG" sz="2800" dirty="0"/>
              <a:t>He who did not spare his own Son but gave him </a:t>
            </a:r>
            <a:r>
              <a:rPr lang="en-SG" sz="2800" dirty="0" smtClean="0"/>
              <a:t> up </a:t>
            </a:r>
            <a:r>
              <a:rPr lang="en-SG" sz="2800" dirty="0"/>
              <a:t>for us all, how will he not also with him </a:t>
            </a:r>
            <a:r>
              <a:rPr lang="en-SG" sz="2800" dirty="0" smtClean="0"/>
              <a:t>            graciously </a:t>
            </a:r>
            <a:r>
              <a:rPr lang="en-SG" sz="2800" dirty="0"/>
              <a:t>give us all things</a:t>
            </a:r>
            <a:r>
              <a:rPr lang="en-SG" sz="2800" dirty="0" smtClean="0"/>
              <a:t>? Rom 8:32 ESV</a:t>
            </a:r>
          </a:p>
          <a:p>
            <a:pPr marL="457200" indent="-457200">
              <a:buFont typeface="Arial" panose="020B0604020202020204" pitchFamily="34" charset="0"/>
              <a:buChar char="•"/>
            </a:pPr>
            <a:r>
              <a:rPr lang="en-SG" sz="2800" dirty="0"/>
              <a:t>Let us therefore come boldly to the throne of </a:t>
            </a:r>
            <a:r>
              <a:rPr lang="en-SG" sz="2800" dirty="0" smtClean="0"/>
              <a:t>       grace </a:t>
            </a:r>
            <a:r>
              <a:rPr lang="en-SG" sz="2800" dirty="0"/>
              <a:t>that we may obtain mercy and find grace to help </a:t>
            </a:r>
            <a:r>
              <a:rPr lang="en-SG" sz="2800" dirty="0" smtClean="0"/>
              <a:t>in </a:t>
            </a:r>
            <a:r>
              <a:rPr lang="en-SG" sz="2800" dirty="0"/>
              <a:t>time of need.  	</a:t>
            </a:r>
            <a:r>
              <a:rPr lang="en-SG" sz="2800" dirty="0" smtClean="0"/>
              <a:t>     </a:t>
            </a:r>
            <a:r>
              <a:rPr lang="en-SG" sz="2800" dirty="0" err="1" smtClean="0"/>
              <a:t>Heb</a:t>
            </a:r>
            <a:r>
              <a:rPr lang="en-SG" sz="2800" dirty="0" smtClean="0"/>
              <a:t> </a:t>
            </a:r>
            <a:r>
              <a:rPr lang="en-SG" sz="2800" dirty="0"/>
              <a:t>4:16 NKJV</a:t>
            </a:r>
          </a:p>
          <a:p>
            <a:pPr marL="457200" indent="-457200">
              <a:buFont typeface="Arial" panose="020B0604020202020204" pitchFamily="34" charset="0"/>
              <a:buChar char="•"/>
            </a:pPr>
            <a:endParaRPr lang="en-SG" sz="2700" dirty="0"/>
          </a:p>
        </p:txBody>
      </p:sp>
    </p:spTree>
    <p:extLst>
      <p:ext uri="{BB962C8B-B14F-4D97-AF65-F5344CB8AC3E}">
        <p14:creationId xmlns:p14="http://schemas.microsoft.com/office/powerpoint/2010/main" val="2567904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altLang="ko-KR" sz="4000" dirty="0" smtClean="0"/>
              <a:t>Praying through the 10/40 window</a:t>
            </a:r>
            <a:endParaRPr lang="en-SG" sz="4000" dirty="0"/>
          </a:p>
        </p:txBody>
      </p:sp>
      <p:pic>
        <p:nvPicPr>
          <p:cNvPr id="4" name="Content Placeholder 3"/>
          <p:cNvPicPr>
            <a:picLocks noGrp="1" noChangeAspect="1"/>
          </p:cNvPicPr>
          <p:nvPr>
            <p:ph idx="10"/>
          </p:nvPr>
        </p:nvPicPr>
        <p:blipFill>
          <a:blip r:embed="rId2"/>
          <a:stretch>
            <a:fillRect/>
          </a:stretch>
        </p:blipFill>
        <p:spPr>
          <a:xfrm>
            <a:off x="323528" y="1052736"/>
            <a:ext cx="6817940" cy="4090764"/>
          </a:xfrm>
          <a:prstGeom prst="rect">
            <a:avLst/>
          </a:prstGeom>
        </p:spPr>
      </p:pic>
    </p:spTree>
    <p:extLst>
      <p:ext uri="{BB962C8B-B14F-4D97-AF65-F5344CB8AC3E}">
        <p14:creationId xmlns:p14="http://schemas.microsoft.com/office/powerpoint/2010/main" val="24789658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altLang="ko-KR" sz="4000" smtClean="0"/>
              <a:t>Prayer Movement</a:t>
            </a:r>
            <a:endParaRPr lang="en-SG" sz="4000" dirty="0"/>
          </a:p>
        </p:txBody>
      </p:sp>
      <p:sp>
        <p:nvSpPr>
          <p:cNvPr id="3" name="Content Placeholder 2"/>
          <p:cNvSpPr>
            <a:spLocks noGrp="1"/>
          </p:cNvSpPr>
          <p:nvPr>
            <p:ph idx="10"/>
          </p:nvPr>
        </p:nvSpPr>
        <p:spPr>
          <a:xfrm>
            <a:off x="0" y="987574"/>
            <a:ext cx="9144000" cy="4320480"/>
          </a:xfrm>
        </p:spPr>
        <p:txBody>
          <a:bodyPr/>
          <a:lstStyle/>
          <a:p>
            <a:r>
              <a:rPr lang="en-SG" sz="2500" b="1" i="1" dirty="0"/>
              <a:t>"The Holy Spirit is orchestrating a global prayer </a:t>
            </a:r>
            <a:r>
              <a:rPr lang="en-SG" sz="2500" b="1" i="1" dirty="0" smtClean="0"/>
              <a:t>strategy </a:t>
            </a:r>
            <a:r>
              <a:rPr lang="en-SG" sz="2500" b="1" i="1" dirty="0"/>
              <a:t>in these very days. It will far eclipse any other prayer </a:t>
            </a:r>
            <a:r>
              <a:rPr lang="en-SG" sz="2500" b="1" i="1" dirty="0" smtClean="0"/>
              <a:t>    movement </a:t>
            </a:r>
            <a:r>
              <a:rPr lang="en-SG" sz="2500" b="1" i="1" dirty="0"/>
              <a:t>in Church </a:t>
            </a:r>
            <a:r>
              <a:rPr lang="en-SG" sz="2500" b="1" i="1" dirty="0" err="1" smtClean="0"/>
              <a:t>history.The</a:t>
            </a:r>
            <a:r>
              <a:rPr lang="en-SG" sz="2500" b="1" i="1" dirty="0" smtClean="0"/>
              <a:t> </a:t>
            </a:r>
            <a:r>
              <a:rPr lang="en-SG" sz="2500" b="1" i="1" dirty="0"/>
              <a:t>Holy Spirit is </a:t>
            </a:r>
            <a:r>
              <a:rPr lang="en-SG" sz="2500" b="1" i="1" dirty="0" smtClean="0"/>
              <a:t>equipping </a:t>
            </a:r>
            <a:r>
              <a:rPr lang="en-SG" sz="2500" b="1" i="1" dirty="0"/>
              <a:t>the Church to partner with Jesus' intercessory prayer </a:t>
            </a:r>
            <a:r>
              <a:rPr lang="en-SG" sz="2500" b="1" i="1" dirty="0" smtClean="0"/>
              <a:t>    ministry </a:t>
            </a:r>
            <a:r>
              <a:rPr lang="en-SG" sz="2500" b="1" i="1" dirty="0"/>
              <a:t>at the right hand of the Father. The end result is the great harvest of souls being added to the Kingdom of God. The number of people coming to Jesus at the </a:t>
            </a:r>
            <a:r>
              <a:rPr lang="en-SG" sz="2500" b="1" i="1" dirty="0" smtClean="0"/>
              <a:t>         present </a:t>
            </a:r>
            <a:r>
              <a:rPr lang="en-SG" sz="2500" b="1" i="1" dirty="0"/>
              <a:t>hour across the nations is unprecedented in </a:t>
            </a:r>
            <a:r>
              <a:rPr lang="en-SG" sz="2500" b="1" i="1" dirty="0" smtClean="0"/>
              <a:t>      history</a:t>
            </a:r>
            <a:r>
              <a:rPr lang="en-SG" sz="2500" b="1" i="1" dirty="0"/>
              <a:t>. I believe this will continue to increase </a:t>
            </a:r>
            <a:r>
              <a:rPr lang="en-SG" sz="2500" b="1" i="1" dirty="0" err="1" smtClean="0"/>
              <a:t>numeri</a:t>
            </a:r>
            <a:r>
              <a:rPr lang="en-SG" sz="2500" b="1" i="1" dirty="0" smtClean="0"/>
              <a:t>-     </a:t>
            </a:r>
            <a:r>
              <a:rPr lang="en-SG" sz="2500" b="1" i="1" dirty="0" err="1" smtClean="0"/>
              <a:t>cally</a:t>
            </a:r>
            <a:r>
              <a:rPr lang="en-SG" sz="2500" b="1" i="1" dirty="0" smtClean="0"/>
              <a:t> </a:t>
            </a:r>
            <a:r>
              <a:rPr lang="en-SG" sz="2500" b="1" i="1" dirty="0"/>
              <a:t>and in both power and intensity." - </a:t>
            </a:r>
            <a:r>
              <a:rPr lang="en-SG" sz="2500" b="1" dirty="0"/>
              <a:t>Mike </a:t>
            </a:r>
            <a:r>
              <a:rPr lang="en-SG" sz="2500" b="1" dirty="0" err="1"/>
              <a:t>Bickle</a:t>
            </a:r>
            <a:endParaRPr lang="en-SG" sz="2500" dirty="0"/>
          </a:p>
          <a:p>
            <a:endParaRPr lang="en-SG" sz="2700" dirty="0"/>
          </a:p>
        </p:txBody>
      </p:sp>
    </p:spTree>
    <p:extLst>
      <p:ext uri="{BB962C8B-B14F-4D97-AF65-F5344CB8AC3E}">
        <p14:creationId xmlns:p14="http://schemas.microsoft.com/office/powerpoint/2010/main" val="18230240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sz="4000" dirty="0"/>
              <a:t>Let us SPLICE </a:t>
            </a:r>
            <a:r>
              <a:rPr lang="en-SG" sz="4000" dirty="0" smtClean="0"/>
              <a:t>in </a:t>
            </a:r>
            <a:r>
              <a:rPr lang="en-SG" sz="4000" dirty="0"/>
              <a:t>prayer</a:t>
            </a:r>
          </a:p>
        </p:txBody>
      </p:sp>
      <p:sp>
        <p:nvSpPr>
          <p:cNvPr id="3" name="Content Placeholder 2"/>
          <p:cNvSpPr>
            <a:spLocks noGrp="1"/>
          </p:cNvSpPr>
          <p:nvPr>
            <p:ph idx="10"/>
          </p:nvPr>
        </p:nvSpPr>
        <p:spPr>
          <a:xfrm>
            <a:off x="0" y="987574"/>
            <a:ext cx="9144000" cy="4320480"/>
          </a:xfrm>
        </p:spPr>
        <p:txBody>
          <a:bodyPr/>
          <a:lstStyle/>
          <a:p>
            <a:r>
              <a:rPr lang="en-SG" sz="3200" b="1" dirty="0" smtClean="0">
                <a:solidFill>
                  <a:srgbClr val="FF0000"/>
                </a:solidFill>
              </a:rPr>
              <a:t>S</a:t>
            </a:r>
            <a:r>
              <a:rPr lang="en-SG" sz="2700" dirty="0" smtClean="0"/>
              <a:t>ingapore </a:t>
            </a:r>
            <a:r>
              <a:rPr lang="en-SG" sz="2800" dirty="0"/>
              <a:t>(1 Tim 2:1-2)</a:t>
            </a:r>
            <a:endParaRPr lang="en-SG" sz="2700" dirty="0" smtClean="0"/>
          </a:p>
          <a:p>
            <a:r>
              <a:rPr lang="en-SG" sz="3200" b="1" dirty="0" smtClean="0">
                <a:solidFill>
                  <a:srgbClr val="FF0000"/>
                </a:solidFill>
              </a:rPr>
              <a:t>P</a:t>
            </a:r>
            <a:r>
              <a:rPr lang="en-SG" sz="2700" dirty="0" smtClean="0"/>
              <a:t>re-believers/</a:t>
            </a:r>
            <a:r>
              <a:rPr lang="en-SG" sz="3200" dirty="0" smtClean="0">
                <a:solidFill>
                  <a:schemeClr val="tx1"/>
                </a:solidFill>
              </a:rPr>
              <a:t>P</a:t>
            </a:r>
            <a:r>
              <a:rPr lang="en-SG" sz="2700" dirty="0" smtClean="0"/>
              <a:t>rodigals </a:t>
            </a:r>
            <a:r>
              <a:rPr lang="en-SG" sz="2800" dirty="0"/>
              <a:t>(Mt 9:37-38</a:t>
            </a:r>
            <a:r>
              <a:rPr lang="en-SG" sz="2800" dirty="0" smtClean="0"/>
              <a:t>)</a:t>
            </a:r>
            <a:endParaRPr lang="en-SG" sz="2700" dirty="0" smtClean="0"/>
          </a:p>
          <a:p>
            <a:r>
              <a:rPr lang="en-SG" sz="3200" b="1" dirty="0" smtClean="0">
                <a:solidFill>
                  <a:srgbClr val="FF0000"/>
                </a:solidFill>
              </a:rPr>
              <a:t>L</a:t>
            </a:r>
            <a:r>
              <a:rPr lang="en-SG" sz="2700" dirty="0" smtClean="0"/>
              <a:t>eaders in church </a:t>
            </a:r>
            <a:r>
              <a:rPr lang="en-SG" sz="2800" dirty="0"/>
              <a:t>(</a:t>
            </a:r>
            <a:r>
              <a:rPr lang="en-SG" sz="2800" dirty="0" err="1"/>
              <a:t>Heb</a:t>
            </a:r>
            <a:r>
              <a:rPr lang="en-SG" sz="2800" dirty="0"/>
              <a:t> </a:t>
            </a:r>
            <a:r>
              <a:rPr lang="en-SG" sz="2800" dirty="0" smtClean="0"/>
              <a:t>13:7) </a:t>
            </a:r>
            <a:endParaRPr lang="en-SG" sz="2700" dirty="0" smtClean="0"/>
          </a:p>
          <a:p>
            <a:r>
              <a:rPr lang="en-SG" sz="3200" b="1" dirty="0" smtClean="0">
                <a:solidFill>
                  <a:srgbClr val="FF0000"/>
                </a:solidFill>
              </a:rPr>
              <a:t>I</a:t>
            </a:r>
            <a:r>
              <a:rPr lang="en-SG" sz="2700" dirty="0" smtClean="0"/>
              <a:t>srael </a:t>
            </a:r>
            <a:r>
              <a:rPr lang="en-SG" sz="2800" dirty="0"/>
              <a:t>(Ps 122:6</a:t>
            </a:r>
            <a:r>
              <a:rPr lang="en-SG" sz="2800" dirty="0" smtClean="0"/>
              <a:t>)</a:t>
            </a:r>
            <a:endParaRPr lang="en-SG" sz="2700" dirty="0" smtClean="0"/>
          </a:p>
          <a:p>
            <a:r>
              <a:rPr lang="en-SG" sz="3200" b="1" dirty="0" smtClean="0">
                <a:solidFill>
                  <a:srgbClr val="FF0000"/>
                </a:solidFill>
              </a:rPr>
              <a:t>C</a:t>
            </a:r>
            <a:r>
              <a:rPr lang="en-SG" sz="2700" dirty="0" smtClean="0"/>
              <a:t>hurch (Col 1:9-12)</a:t>
            </a:r>
          </a:p>
          <a:p>
            <a:r>
              <a:rPr lang="en-SG" sz="3200" b="1" dirty="0" smtClean="0">
                <a:solidFill>
                  <a:srgbClr val="FF0000"/>
                </a:solidFill>
              </a:rPr>
              <a:t>E</a:t>
            </a:r>
            <a:r>
              <a:rPr lang="en-SG" sz="2700" dirty="0" smtClean="0"/>
              <a:t>vangelism/</a:t>
            </a:r>
            <a:r>
              <a:rPr lang="en-SG" sz="3200" dirty="0" smtClean="0">
                <a:solidFill>
                  <a:schemeClr val="tx1"/>
                </a:solidFill>
              </a:rPr>
              <a:t>E</a:t>
            </a:r>
            <a:r>
              <a:rPr lang="en-SG" sz="2700" dirty="0" smtClean="0"/>
              <a:t>mployment </a:t>
            </a:r>
            <a:r>
              <a:rPr lang="en-SG" sz="2800" dirty="0"/>
              <a:t>(Col </a:t>
            </a:r>
            <a:r>
              <a:rPr lang="en-SG" sz="2800" dirty="0" smtClean="0"/>
              <a:t>4:3; 1 Tim 3:7)</a:t>
            </a:r>
            <a:endParaRPr lang="en-SG" sz="2700" dirty="0"/>
          </a:p>
        </p:txBody>
      </p:sp>
      <p:pic>
        <p:nvPicPr>
          <p:cNvPr id="4" name="Picture 3"/>
          <p:cNvPicPr>
            <a:picLocks noChangeAspect="1"/>
          </p:cNvPicPr>
          <p:nvPr/>
        </p:nvPicPr>
        <p:blipFill>
          <a:blip r:embed="rId2"/>
          <a:stretch>
            <a:fillRect/>
          </a:stretch>
        </p:blipFill>
        <p:spPr>
          <a:xfrm>
            <a:off x="6444208" y="1779662"/>
            <a:ext cx="2581275" cy="1771650"/>
          </a:xfrm>
          <a:prstGeom prst="rect">
            <a:avLst/>
          </a:prstGeom>
        </p:spPr>
      </p:pic>
    </p:spTree>
    <p:extLst>
      <p:ext uri="{BB962C8B-B14F-4D97-AF65-F5344CB8AC3E}">
        <p14:creationId xmlns:p14="http://schemas.microsoft.com/office/powerpoint/2010/main" val="29860118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z="4000" dirty="0"/>
              <a:t>Luke - </a:t>
            </a:r>
            <a:r>
              <a:rPr lang="en-SG" sz="4000" dirty="0"/>
              <a:t>the gospel of prayer</a:t>
            </a:r>
          </a:p>
        </p:txBody>
      </p:sp>
      <p:sp>
        <p:nvSpPr>
          <p:cNvPr id="4" name="Content Placeholder 3"/>
          <p:cNvSpPr>
            <a:spLocks noGrp="1"/>
          </p:cNvSpPr>
          <p:nvPr>
            <p:ph idx="10"/>
          </p:nvPr>
        </p:nvSpPr>
        <p:spPr>
          <a:xfrm>
            <a:off x="1619672" y="884467"/>
            <a:ext cx="7283152" cy="3775516"/>
          </a:xfrm>
        </p:spPr>
        <p:txBody>
          <a:bodyPr/>
          <a:lstStyle/>
          <a:p>
            <a:pPr marL="285750" lvl="0" indent="-285750">
              <a:buFont typeface="Wingdings" panose="05000000000000000000" pitchFamily="2" charset="2"/>
              <a:buChar char="§"/>
            </a:pPr>
            <a:r>
              <a:rPr lang="en-SG" sz="2700" dirty="0"/>
              <a:t>Jesus’ baptism (3:21)</a:t>
            </a:r>
          </a:p>
          <a:p>
            <a:pPr marL="285750" lvl="0" indent="-285750">
              <a:buFont typeface="Wingdings" panose="05000000000000000000" pitchFamily="2" charset="2"/>
              <a:buChar char="§"/>
            </a:pPr>
            <a:r>
              <a:rPr lang="en-SG" sz="2700" dirty="0"/>
              <a:t>Before the call of the 12 (6:12-13)</a:t>
            </a:r>
          </a:p>
          <a:p>
            <a:pPr marL="285750" lvl="0" indent="-285750">
              <a:buFont typeface="Wingdings" panose="05000000000000000000" pitchFamily="2" charset="2"/>
              <a:buChar char="§"/>
            </a:pPr>
            <a:r>
              <a:rPr lang="en-SG" sz="2700" dirty="0"/>
              <a:t>Before Peter’s confession (9:18)</a:t>
            </a:r>
          </a:p>
          <a:p>
            <a:pPr marL="285750" lvl="0" indent="-285750">
              <a:buFont typeface="Wingdings" panose="05000000000000000000" pitchFamily="2" charset="2"/>
              <a:buChar char="§"/>
            </a:pPr>
            <a:r>
              <a:rPr lang="en-SG" sz="2700" dirty="0"/>
              <a:t>At Christ’s transfiguration (9:28-29)</a:t>
            </a:r>
          </a:p>
          <a:p>
            <a:pPr marL="285750" lvl="0" indent="-285750">
              <a:buFont typeface="Wingdings" panose="05000000000000000000" pitchFamily="2" charset="2"/>
              <a:buChar char="§"/>
            </a:pPr>
            <a:r>
              <a:rPr lang="en-SG" sz="2700" dirty="0"/>
              <a:t>In the Garden of Gethsemane (22:41-42)</a:t>
            </a:r>
          </a:p>
          <a:p>
            <a:pPr marL="285750" lvl="0" indent="-285750">
              <a:buFont typeface="Wingdings" panose="05000000000000000000" pitchFamily="2" charset="2"/>
              <a:buChar char="§"/>
            </a:pPr>
            <a:r>
              <a:rPr lang="en-SG" sz="2700" dirty="0"/>
              <a:t>At Christ’s crucifixion (23:34,46)</a:t>
            </a:r>
          </a:p>
          <a:p>
            <a:pPr marL="285750" lvl="0" indent="-285750">
              <a:buFont typeface="Wingdings" panose="05000000000000000000" pitchFamily="2" charset="2"/>
              <a:buChar char="§"/>
            </a:pPr>
            <a:r>
              <a:rPr lang="en-SG" sz="2700" dirty="0"/>
              <a:t>Parables </a:t>
            </a:r>
            <a:r>
              <a:rPr lang="en-SG" sz="2700" dirty="0" smtClean="0"/>
              <a:t>of unrighteous </a:t>
            </a:r>
            <a:r>
              <a:rPr lang="en-SG" sz="2700" dirty="0"/>
              <a:t>judge (18:2-8); </a:t>
            </a:r>
            <a:r>
              <a:rPr lang="en-SG" sz="2700" dirty="0" smtClean="0"/>
              <a:t>   Pharisee </a:t>
            </a:r>
            <a:r>
              <a:rPr lang="en-SG" sz="2700" dirty="0"/>
              <a:t>and the publican (18:10-14)</a:t>
            </a:r>
          </a:p>
          <a:p>
            <a:endParaRPr lang="en-SG" dirty="0"/>
          </a:p>
        </p:txBody>
      </p:sp>
    </p:spTree>
    <p:extLst>
      <p:ext uri="{BB962C8B-B14F-4D97-AF65-F5344CB8AC3E}">
        <p14:creationId xmlns:p14="http://schemas.microsoft.com/office/powerpoint/2010/main" val="39684115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altLang="ko-KR" sz="4000" dirty="0" smtClean="0"/>
              <a:t>4. Personal Commitment to Prayer</a:t>
            </a:r>
            <a:endParaRPr lang="en-SG" sz="4000" dirty="0"/>
          </a:p>
        </p:txBody>
      </p:sp>
      <p:sp>
        <p:nvSpPr>
          <p:cNvPr id="3" name="Content Placeholder 2"/>
          <p:cNvSpPr>
            <a:spLocks noGrp="1"/>
          </p:cNvSpPr>
          <p:nvPr>
            <p:ph idx="10"/>
          </p:nvPr>
        </p:nvSpPr>
        <p:spPr>
          <a:xfrm>
            <a:off x="0" y="987574"/>
            <a:ext cx="9144000" cy="4320480"/>
          </a:xfrm>
        </p:spPr>
        <p:txBody>
          <a:bodyPr/>
          <a:lstStyle/>
          <a:p>
            <a:endParaRPr lang="en-SG" sz="2500" dirty="0"/>
          </a:p>
          <a:p>
            <a:endParaRPr lang="en-SG" sz="2700" dirty="0"/>
          </a:p>
        </p:txBody>
      </p:sp>
      <p:pic>
        <p:nvPicPr>
          <p:cNvPr id="4" name="Picture 3"/>
          <p:cNvPicPr>
            <a:picLocks noChangeAspect="1"/>
          </p:cNvPicPr>
          <p:nvPr/>
        </p:nvPicPr>
        <p:blipFill>
          <a:blip r:embed="rId2"/>
          <a:stretch>
            <a:fillRect/>
          </a:stretch>
        </p:blipFill>
        <p:spPr>
          <a:xfrm>
            <a:off x="0" y="752354"/>
            <a:ext cx="3093692" cy="4379669"/>
          </a:xfrm>
          <a:prstGeom prst="rect">
            <a:avLst/>
          </a:prstGeom>
        </p:spPr>
      </p:pic>
      <p:sp>
        <p:nvSpPr>
          <p:cNvPr id="5" name="TextBox 4"/>
          <p:cNvSpPr txBox="1"/>
          <p:nvPr/>
        </p:nvSpPr>
        <p:spPr>
          <a:xfrm>
            <a:off x="3256782" y="987574"/>
            <a:ext cx="5724128" cy="3539430"/>
          </a:xfrm>
          <a:prstGeom prst="rect">
            <a:avLst/>
          </a:prstGeom>
          <a:noFill/>
        </p:spPr>
        <p:txBody>
          <a:bodyPr wrap="square" rtlCol="0">
            <a:spAutoFit/>
          </a:bodyPr>
          <a:lstStyle/>
          <a:p>
            <a:pPr marL="342900" indent="-342900">
              <a:buFont typeface="+mj-lt"/>
              <a:buAutoNum type="arabicPeriod"/>
            </a:pPr>
            <a:r>
              <a:rPr lang="en-SG" sz="2800" dirty="0" smtClean="0"/>
              <a:t>Set aside time to pray</a:t>
            </a:r>
          </a:p>
          <a:p>
            <a:pPr marL="342900" indent="-342900">
              <a:buFont typeface="+mj-lt"/>
              <a:buAutoNum type="arabicPeriod"/>
            </a:pPr>
            <a:r>
              <a:rPr lang="en-SG" sz="2800" dirty="0" smtClean="0"/>
              <a:t>Adoration, Confession, Thanks-giving, Supplication</a:t>
            </a:r>
          </a:p>
          <a:p>
            <a:pPr marL="342900" indent="-342900">
              <a:buFont typeface="+mj-lt"/>
              <a:buAutoNum type="arabicPeriod"/>
            </a:pPr>
            <a:r>
              <a:rPr lang="en-SG" sz="2800" dirty="0" smtClean="0"/>
              <a:t>Pray simply &amp; sincerely</a:t>
            </a:r>
          </a:p>
          <a:p>
            <a:pPr marL="342900" indent="-342900">
              <a:buFont typeface="+mj-lt"/>
              <a:buAutoNum type="arabicPeriod"/>
            </a:pPr>
            <a:r>
              <a:rPr lang="en-SG" sz="2800" dirty="0" smtClean="0"/>
              <a:t>Keep on asking, seeking &amp;      knocking</a:t>
            </a:r>
          </a:p>
          <a:p>
            <a:pPr marL="342900" indent="-342900">
              <a:buFont typeface="+mj-lt"/>
              <a:buAutoNum type="arabicPeriod"/>
            </a:pPr>
            <a:r>
              <a:rPr lang="en-SG" sz="2800" dirty="0" smtClean="0"/>
              <a:t>Pray expectantly</a:t>
            </a:r>
          </a:p>
          <a:p>
            <a:pPr marL="342900" indent="-342900">
              <a:buFont typeface="+mj-lt"/>
              <a:buAutoNum type="arabicPeriod"/>
            </a:pPr>
            <a:r>
              <a:rPr lang="en-SG" sz="2800" dirty="0" smtClean="0"/>
              <a:t>Pray with others e.g. </a:t>
            </a:r>
            <a:r>
              <a:rPr lang="en-SG" sz="2800" dirty="0" smtClean="0"/>
              <a:t>P&amp;P, </a:t>
            </a:r>
            <a:r>
              <a:rPr lang="en-SG" sz="2800" dirty="0" err="1" smtClean="0"/>
              <a:t>Oikos</a:t>
            </a:r>
            <a:endParaRPr lang="en-SG" sz="2800" dirty="0"/>
          </a:p>
        </p:txBody>
      </p:sp>
    </p:spTree>
    <p:extLst>
      <p:ext uri="{BB962C8B-B14F-4D97-AF65-F5344CB8AC3E}">
        <p14:creationId xmlns:p14="http://schemas.microsoft.com/office/powerpoint/2010/main" val="42538910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Engaging in Spiritual Warfare</a:t>
            </a:r>
            <a:endParaRPr lang="en-SG" dirty="0"/>
          </a:p>
        </p:txBody>
      </p:sp>
      <p:sp>
        <p:nvSpPr>
          <p:cNvPr id="4" name="Content Placeholder 3"/>
          <p:cNvSpPr>
            <a:spLocks noGrp="1"/>
          </p:cNvSpPr>
          <p:nvPr>
            <p:ph idx="10"/>
          </p:nvPr>
        </p:nvSpPr>
        <p:spPr>
          <a:xfrm>
            <a:off x="1475656" y="987574"/>
            <a:ext cx="7200800" cy="3816424"/>
          </a:xfrm>
        </p:spPr>
        <p:txBody>
          <a:bodyPr/>
          <a:lstStyle/>
          <a:p>
            <a:r>
              <a:rPr lang="en-SG" sz="2800" dirty="0"/>
              <a:t>“Simon, Simon, behold, Satan demanded </a:t>
            </a:r>
            <a:r>
              <a:rPr lang="en-SG" sz="2800" dirty="0" smtClean="0"/>
              <a:t> to </a:t>
            </a:r>
            <a:r>
              <a:rPr lang="en-SG" sz="2800" dirty="0"/>
              <a:t>have you, that he might sift you like </a:t>
            </a:r>
            <a:r>
              <a:rPr lang="en-SG" sz="2800" dirty="0" smtClean="0"/>
              <a:t>     wheat</a:t>
            </a:r>
            <a:r>
              <a:rPr lang="en-SG" sz="2800" dirty="0"/>
              <a:t>, but I have prayed for you that your faith may not fail. </a:t>
            </a:r>
            <a:r>
              <a:rPr lang="en-SG" sz="2800" dirty="0" smtClean="0"/>
              <a:t>  And </a:t>
            </a:r>
            <a:r>
              <a:rPr lang="en-SG" sz="2800" dirty="0"/>
              <a:t>when you have </a:t>
            </a:r>
            <a:r>
              <a:rPr lang="en-SG" sz="2800" dirty="0" smtClean="0"/>
              <a:t>       turned </a:t>
            </a:r>
            <a:r>
              <a:rPr lang="en-SG" sz="2800" dirty="0"/>
              <a:t>again, strengthen your brothers.”  </a:t>
            </a:r>
            <a:r>
              <a:rPr lang="en-SG" sz="2800" dirty="0" smtClean="0"/>
              <a:t> 				   </a:t>
            </a:r>
            <a:r>
              <a:rPr lang="en-SG" sz="2800" dirty="0" err="1" smtClean="0"/>
              <a:t>Lk</a:t>
            </a:r>
            <a:r>
              <a:rPr lang="en-SG" sz="2800" dirty="0" smtClean="0"/>
              <a:t> </a:t>
            </a:r>
            <a:r>
              <a:rPr lang="en-SG" sz="2800" dirty="0"/>
              <a:t>22:31-32 ESV</a:t>
            </a:r>
          </a:p>
          <a:p>
            <a:endParaRPr lang="en-SG" sz="2800" dirty="0"/>
          </a:p>
        </p:txBody>
      </p:sp>
    </p:spTree>
    <p:extLst>
      <p:ext uri="{BB962C8B-B14F-4D97-AF65-F5344CB8AC3E}">
        <p14:creationId xmlns:p14="http://schemas.microsoft.com/office/powerpoint/2010/main" val="4255868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Message Outline </a:t>
            </a:r>
            <a:r>
              <a:rPr lang="en-SG" sz="2400" dirty="0" smtClean="0"/>
              <a:t>(based on Luke 11)</a:t>
            </a:r>
            <a:endParaRPr lang="en-SG" sz="2400" dirty="0"/>
          </a:p>
        </p:txBody>
      </p:sp>
      <p:sp>
        <p:nvSpPr>
          <p:cNvPr id="4" name="Content Placeholder 3"/>
          <p:cNvSpPr>
            <a:spLocks noGrp="1"/>
          </p:cNvSpPr>
          <p:nvPr>
            <p:ph idx="10"/>
          </p:nvPr>
        </p:nvSpPr>
        <p:spPr>
          <a:xfrm>
            <a:off x="1475656" y="987574"/>
            <a:ext cx="7200800" cy="3816424"/>
          </a:xfrm>
        </p:spPr>
        <p:txBody>
          <a:bodyPr/>
          <a:lstStyle/>
          <a:p>
            <a:pPr marL="514350" indent="-514350">
              <a:buFont typeface="+mj-lt"/>
              <a:buAutoNum type="arabicPeriod"/>
            </a:pPr>
            <a:r>
              <a:rPr lang="en-SG" sz="3200" dirty="0" smtClean="0"/>
              <a:t>Pattern for Prayer (v 1-4)</a:t>
            </a:r>
          </a:p>
          <a:p>
            <a:pPr marL="514350" indent="-514350">
              <a:buFont typeface="+mj-lt"/>
              <a:buAutoNum type="arabicPeriod"/>
            </a:pPr>
            <a:r>
              <a:rPr lang="en-SG" sz="3200" dirty="0" smtClean="0"/>
              <a:t>Parable on Prayer (v 5-8)</a:t>
            </a:r>
          </a:p>
          <a:p>
            <a:pPr marL="514350" indent="-514350">
              <a:buFont typeface="+mj-lt"/>
              <a:buAutoNum type="arabicPeriod"/>
            </a:pPr>
            <a:r>
              <a:rPr lang="en-SG" sz="3200" dirty="0" smtClean="0"/>
              <a:t>Principles of Prayer (v 9-13)</a:t>
            </a:r>
          </a:p>
          <a:p>
            <a:pPr marL="514350" indent="-514350">
              <a:buFont typeface="+mj-lt"/>
              <a:buAutoNum type="arabicPeriod"/>
            </a:pPr>
            <a:r>
              <a:rPr lang="en-SG" sz="3200" dirty="0" smtClean="0"/>
              <a:t>Personal Commitment to Prayer</a:t>
            </a:r>
            <a:endParaRPr lang="en-SG" sz="3200" dirty="0"/>
          </a:p>
        </p:txBody>
      </p:sp>
    </p:spTree>
    <p:extLst>
      <p:ext uri="{BB962C8B-B14F-4D97-AF65-F5344CB8AC3E}">
        <p14:creationId xmlns:p14="http://schemas.microsoft.com/office/powerpoint/2010/main" val="36917268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SG" altLang="ko-KR" sz="4000" dirty="0" smtClean="0"/>
              <a:t>1. Pattern for P</a:t>
            </a:r>
            <a:r>
              <a:rPr lang="en-SG" sz="4000" dirty="0" smtClean="0"/>
              <a:t>rayer</a:t>
            </a:r>
            <a:endParaRPr lang="ko-KR" altLang="en-US" sz="4000" dirty="0"/>
          </a:p>
        </p:txBody>
      </p:sp>
      <p:sp>
        <p:nvSpPr>
          <p:cNvPr id="4" name="Content Placeholder 3"/>
          <p:cNvSpPr>
            <a:spLocks noGrp="1"/>
          </p:cNvSpPr>
          <p:nvPr>
            <p:ph idx="10"/>
          </p:nvPr>
        </p:nvSpPr>
        <p:spPr>
          <a:xfrm>
            <a:off x="1475656" y="884466"/>
            <a:ext cx="7560840" cy="3991539"/>
          </a:xfrm>
        </p:spPr>
        <p:txBody>
          <a:bodyPr/>
          <a:lstStyle/>
          <a:p>
            <a:r>
              <a:rPr lang="en-SG" sz="2700" dirty="0"/>
              <a:t>Now Jesus was praying in a certain place, and when he finished, one of his disciples said </a:t>
            </a:r>
            <a:r>
              <a:rPr lang="en-SG" sz="2700" dirty="0" smtClean="0"/>
              <a:t> to </a:t>
            </a:r>
            <a:r>
              <a:rPr lang="en-SG" sz="2700" dirty="0"/>
              <a:t>him, “Lord, teach us to pray, as John taught </a:t>
            </a:r>
            <a:r>
              <a:rPr lang="en-SG" sz="2700" dirty="0" smtClean="0"/>
              <a:t>   his </a:t>
            </a:r>
            <a:r>
              <a:rPr lang="en-SG" sz="2700" dirty="0"/>
              <a:t>disciples.” </a:t>
            </a:r>
            <a:r>
              <a:rPr lang="en-SG" sz="2700" b="1" baseline="30000" dirty="0"/>
              <a:t>2 </a:t>
            </a:r>
            <a:r>
              <a:rPr lang="en-SG" sz="2700" dirty="0"/>
              <a:t>And he said to them, “When </a:t>
            </a:r>
            <a:r>
              <a:rPr lang="en-SG" sz="2700" dirty="0" smtClean="0"/>
              <a:t>   you </a:t>
            </a:r>
            <a:r>
              <a:rPr lang="en-SG" sz="2700" dirty="0"/>
              <a:t>pray, </a:t>
            </a:r>
            <a:r>
              <a:rPr lang="en-SG" sz="2700" dirty="0" err="1"/>
              <a:t>say</a:t>
            </a:r>
            <a:r>
              <a:rPr lang="en-SG" sz="2700" dirty="0" err="1" smtClean="0"/>
              <a:t>:“</a:t>
            </a:r>
            <a:r>
              <a:rPr lang="en-SG" sz="2700" dirty="0" err="1"/>
              <a:t>Father</a:t>
            </a:r>
            <a:r>
              <a:rPr lang="en-SG" sz="2700" dirty="0"/>
              <a:t>, hallowed be your name. Your kingdom </a:t>
            </a:r>
            <a:r>
              <a:rPr lang="en-SG" sz="2700" dirty="0" smtClean="0"/>
              <a:t>come. </a:t>
            </a:r>
            <a:r>
              <a:rPr lang="en-SG" sz="2700" b="1" baseline="30000" dirty="0" smtClean="0"/>
              <a:t>3</a:t>
            </a:r>
            <a:r>
              <a:rPr lang="en-SG" sz="2700" b="1" baseline="30000" dirty="0"/>
              <a:t> </a:t>
            </a:r>
            <a:r>
              <a:rPr lang="en-SG" sz="2700" dirty="0"/>
              <a:t>Give us each day our </a:t>
            </a:r>
            <a:r>
              <a:rPr lang="en-SG" sz="2700" dirty="0" smtClean="0"/>
              <a:t>  daily </a:t>
            </a:r>
            <a:r>
              <a:rPr lang="en-SG" sz="2700" dirty="0"/>
              <a:t>bread, </a:t>
            </a:r>
            <a:r>
              <a:rPr lang="en-SG" sz="2700" b="1" baseline="30000" dirty="0"/>
              <a:t>4 </a:t>
            </a:r>
            <a:r>
              <a:rPr lang="en-SG" sz="2700" dirty="0"/>
              <a:t>and forgive us our sins, for we </a:t>
            </a:r>
            <a:r>
              <a:rPr lang="en-SG" sz="2700" dirty="0" smtClean="0"/>
              <a:t>  ourselves </a:t>
            </a:r>
            <a:r>
              <a:rPr lang="en-SG" sz="2700" dirty="0"/>
              <a:t>forgive everyone who is indebted to us.  And lead us not into temptation.” </a:t>
            </a:r>
            <a:r>
              <a:rPr lang="en-SG" sz="2700" dirty="0" smtClean="0"/>
              <a:t>              			                Luke 11:1-4 </a:t>
            </a:r>
            <a:r>
              <a:rPr lang="en-SG" sz="2700" dirty="0"/>
              <a:t>ESV</a:t>
            </a:r>
          </a:p>
          <a:p>
            <a:endParaRPr lang="en-SG" dirty="0"/>
          </a:p>
        </p:txBody>
      </p:sp>
    </p:spTree>
    <p:extLst>
      <p:ext uri="{BB962C8B-B14F-4D97-AF65-F5344CB8AC3E}">
        <p14:creationId xmlns:p14="http://schemas.microsoft.com/office/powerpoint/2010/main" val="9791076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SG" altLang="ko-KR" sz="4000" dirty="0" smtClean="0"/>
              <a:t>1. Pattern for P</a:t>
            </a:r>
            <a:r>
              <a:rPr lang="en-SG" sz="4000" dirty="0" smtClean="0"/>
              <a:t>rayer</a:t>
            </a:r>
            <a:endParaRPr lang="ko-KR" altLang="en-US" sz="4000" dirty="0"/>
          </a:p>
        </p:txBody>
      </p:sp>
      <p:sp>
        <p:nvSpPr>
          <p:cNvPr id="4" name="Content Placeholder 3"/>
          <p:cNvSpPr>
            <a:spLocks noGrp="1"/>
          </p:cNvSpPr>
          <p:nvPr>
            <p:ph idx="10"/>
          </p:nvPr>
        </p:nvSpPr>
        <p:spPr>
          <a:xfrm>
            <a:off x="1331640" y="884466"/>
            <a:ext cx="7704856" cy="3991539"/>
          </a:xfrm>
        </p:spPr>
        <p:txBody>
          <a:bodyPr/>
          <a:lstStyle/>
          <a:p>
            <a:r>
              <a:rPr lang="en-SG" sz="2800" dirty="0">
                <a:solidFill>
                  <a:srgbClr val="0070C0"/>
                </a:solidFill>
              </a:rPr>
              <a:t>“Father” </a:t>
            </a:r>
            <a:r>
              <a:rPr lang="en-SG" sz="2800" dirty="0"/>
              <a:t>– the privilege of calling God </a:t>
            </a:r>
            <a:r>
              <a:rPr lang="en-SG" sz="2800" dirty="0" smtClean="0"/>
              <a:t>as       </a:t>
            </a:r>
            <a:r>
              <a:rPr lang="en-SG" sz="2800" dirty="0" smtClean="0"/>
              <a:t>Abba/Daddy</a:t>
            </a:r>
            <a:endParaRPr lang="en-SG" sz="2800" dirty="0" smtClean="0"/>
          </a:p>
          <a:p>
            <a:r>
              <a:rPr lang="en-SG" sz="2800" dirty="0">
                <a:solidFill>
                  <a:srgbClr val="0070C0"/>
                </a:solidFill>
              </a:rPr>
              <a:t>“Hallowed be your name” </a:t>
            </a:r>
            <a:r>
              <a:rPr lang="en-SG" sz="2800" dirty="0" smtClean="0"/>
              <a:t>– </a:t>
            </a:r>
            <a:r>
              <a:rPr lang="en-SG" sz="2800" dirty="0"/>
              <a:t>you are holy</a:t>
            </a:r>
          </a:p>
          <a:p>
            <a:pPr lvl="0"/>
            <a:r>
              <a:rPr lang="en-SG" sz="2800" dirty="0"/>
              <a:t>How majestic is your name in all the earth! </a:t>
            </a:r>
            <a:r>
              <a:rPr lang="en-SG" sz="2800" dirty="0" smtClean="0"/>
              <a:t>   You </a:t>
            </a:r>
            <a:r>
              <a:rPr lang="en-SG" sz="2800" dirty="0"/>
              <a:t>have set your glory above the heavens </a:t>
            </a:r>
            <a:r>
              <a:rPr lang="en-SG" sz="2800" dirty="0" smtClean="0"/>
              <a:t>  (</a:t>
            </a:r>
            <a:r>
              <a:rPr lang="en-SG" sz="2800" dirty="0"/>
              <a:t>Ps 8:1 ESV)</a:t>
            </a:r>
          </a:p>
          <a:p>
            <a:pPr lvl="0"/>
            <a:r>
              <a:rPr lang="en-SG" sz="2800" dirty="0"/>
              <a:t>Worthy are you, our Lord and God, to receive glory and </a:t>
            </a:r>
            <a:r>
              <a:rPr lang="en-SG" sz="2800" dirty="0" err="1"/>
              <a:t>honor</a:t>
            </a:r>
            <a:r>
              <a:rPr lang="en-SG" sz="2800" dirty="0"/>
              <a:t> and power (Rev 4:11 ESV)</a:t>
            </a:r>
          </a:p>
          <a:p>
            <a:endParaRPr lang="en-SG" sz="2700" dirty="0"/>
          </a:p>
        </p:txBody>
      </p:sp>
    </p:spTree>
    <p:extLst>
      <p:ext uri="{BB962C8B-B14F-4D97-AF65-F5344CB8AC3E}">
        <p14:creationId xmlns:p14="http://schemas.microsoft.com/office/powerpoint/2010/main" val="19167805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SG" altLang="ko-KR" sz="4000" dirty="0" smtClean="0"/>
              <a:t>1. Pattern for P</a:t>
            </a:r>
            <a:r>
              <a:rPr lang="en-SG" sz="4000" dirty="0" smtClean="0"/>
              <a:t>rayer</a:t>
            </a:r>
            <a:endParaRPr lang="ko-KR" altLang="en-US" sz="4000" dirty="0"/>
          </a:p>
        </p:txBody>
      </p:sp>
      <p:sp>
        <p:nvSpPr>
          <p:cNvPr id="4" name="Content Placeholder 3"/>
          <p:cNvSpPr>
            <a:spLocks noGrp="1"/>
          </p:cNvSpPr>
          <p:nvPr>
            <p:ph idx="10"/>
          </p:nvPr>
        </p:nvSpPr>
        <p:spPr>
          <a:xfrm>
            <a:off x="1475656" y="884466"/>
            <a:ext cx="7560840" cy="3991539"/>
          </a:xfrm>
        </p:spPr>
        <p:txBody>
          <a:bodyPr/>
          <a:lstStyle/>
          <a:p>
            <a:r>
              <a:rPr lang="en-SG" sz="2800" dirty="0">
                <a:solidFill>
                  <a:srgbClr val="0070C0"/>
                </a:solidFill>
              </a:rPr>
              <a:t>“Your kingdom come” </a:t>
            </a:r>
            <a:r>
              <a:rPr lang="en-SG" sz="2800" dirty="0" smtClean="0"/>
              <a:t>– </a:t>
            </a:r>
            <a:r>
              <a:rPr lang="en-SG" sz="2800" dirty="0"/>
              <a:t>praying for God’s </a:t>
            </a:r>
            <a:r>
              <a:rPr lang="en-SG" sz="2800" dirty="0" smtClean="0"/>
              <a:t>    rule </a:t>
            </a:r>
            <a:r>
              <a:rPr lang="en-SG" sz="2800" dirty="0"/>
              <a:t>&amp; reign to be on earth</a:t>
            </a:r>
          </a:p>
          <a:p>
            <a:pPr lvl="0"/>
            <a:r>
              <a:rPr lang="en-SG" sz="2800" dirty="0"/>
              <a:t>I pray that the eyes of your heart may be </a:t>
            </a:r>
            <a:r>
              <a:rPr lang="en-SG" sz="2800" dirty="0" smtClean="0"/>
              <a:t>     enlightened </a:t>
            </a:r>
            <a:r>
              <a:rPr lang="en-SG" sz="2800" dirty="0"/>
              <a:t>to see the light of the gospel of </a:t>
            </a:r>
            <a:r>
              <a:rPr lang="en-SG" sz="2800" dirty="0" smtClean="0"/>
              <a:t> the</a:t>
            </a:r>
            <a:r>
              <a:rPr lang="en-SG" sz="2800" dirty="0"/>
              <a:t> glory of Christ (</a:t>
            </a:r>
            <a:r>
              <a:rPr lang="en-SG" sz="2800" dirty="0" err="1"/>
              <a:t>Eph</a:t>
            </a:r>
            <a:r>
              <a:rPr lang="en-SG" sz="2800" dirty="0"/>
              <a:t> 1:18; 2 </a:t>
            </a:r>
            <a:r>
              <a:rPr lang="en-SG" sz="2800" dirty="0" err="1"/>
              <a:t>Cor</a:t>
            </a:r>
            <a:r>
              <a:rPr lang="en-SG" sz="2800" dirty="0"/>
              <a:t> 4:4 </a:t>
            </a:r>
            <a:r>
              <a:rPr lang="en-SG" sz="2800" dirty="0" smtClean="0"/>
              <a:t>       NASB</a:t>
            </a:r>
            <a:r>
              <a:rPr lang="en-SG" sz="2800" dirty="0"/>
              <a:t>) [pre-believers] </a:t>
            </a:r>
          </a:p>
          <a:p>
            <a:pPr lvl="0"/>
            <a:r>
              <a:rPr lang="en-SG" sz="2800" dirty="0"/>
              <a:t>Set them apart for Your purposes, make them holy by Your word (</a:t>
            </a:r>
            <a:r>
              <a:rPr lang="en-SG" sz="2800" dirty="0" err="1"/>
              <a:t>Jn</a:t>
            </a:r>
            <a:r>
              <a:rPr lang="en-SG" sz="2800" dirty="0"/>
              <a:t> 17:17 AMP) </a:t>
            </a:r>
            <a:r>
              <a:rPr lang="en-SG" sz="2800" dirty="0" smtClean="0"/>
              <a:t>            [</a:t>
            </a:r>
            <a:r>
              <a:rPr lang="en-SG" sz="2800" dirty="0"/>
              <a:t>believers]</a:t>
            </a:r>
          </a:p>
          <a:p>
            <a:endParaRPr lang="en-SG" sz="2700" dirty="0"/>
          </a:p>
        </p:txBody>
      </p:sp>
    </p:spTree>
    <p:extLst>
      <p:ext uri="{BB962C8B-B14F-4D97-AF65-F5344CB8AC3E}">
        <p14:creationId xmlns:p14="http://schemas.microsoft.com/office/powerpoint/2010/main" val="5464480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SG" altLang="ko-KR" sz="4000" dirty="0" smtClean="0"/>
              <a:t>1. Pattern for P</a:t>
            </a:r>
            <a:r>
              <a:rPr lang="en-SG" sz="4000" dirty="0" smtClean="0"/>
              <a:t>rayer</a:t>
            </a:r>
            <a:endParaRPr lang="ko-KR" altLang="en-US" sz="4000" dirty="0"/>
          </a:p>
        </p:txBody>
      </p:sp>
      <p:sp>
        <p:nvSpPr>
          <p:cNvPr id="4" name="Content Placeholder 3"/>
          <p:cNvSpPr>
            <a:spLocks noGrp="1"/>
          </p:cNvSpPr>
          <p:nvPr>
            <p:ph idx="10"/>
          </p:nvPr>
        </p:nvSpPr>
        <p:spPr>
          <a:xfrm>
            <a:off x="1475656" y="884466"/>
            <a:ext cx="7560840" cy="3991539"/>
          </a:xfrm>
        </p:spPr>
        <p:txBody>
          <a:bodyPr/>
          <a:lstStyle/>
          <a:p>
            <a:r>
              <a:rPr lang="en-SG" sz="2800" dirty="0">
                <a:solidFill>
                  <a:srgbClr val="0070C0"/>
                </a:solidFill>
              </a:rPr>
              <a:t>“Your kingdom come” </a:t>
            </a:r>
            <a:r>
              <a:rPr lang="en-SG" sz="2800" dirty="0" smtClean="0"/>
              <a:t>– </a:t>
            </a:r>
            <a:r>
              <a:rPr lang="en-SG" sz="2800" dirty="0"/>
              <a:t>praying for God’s </a:t>
            </a:r>
            <a:r>
              <a:rPr lang="en-SG" sz="2800" dirty="0" smtClean="0"/>
              <a:t>    rule </a:t>
            </a:r>
            <a:r>
              <a:rPr lang="en-SG" sz="2800" dirty="0"/>
              <a:t>&amp; reign to be on earth</a:t>
            </a:r>
          </a:p>
          <a:p>
            <a:pPr lvl="0"/>
            <a:r>
              <a:rPr lang="en-SG" sz="2800" dirty="0"/>
              <a:t>Heal me, O </a:t>
            </a:r>
            <a:r>
              <a:rPr lang="en-SG" sz="2800" cap="small" dirty="0"/>
              <a:t>Lord</a:t>
            </a:r>
            <a:r>
              <a:rPr lang="en-SG" sz="2800" dirty="0"/>
              <a:t>, and I shall be healed; </a:t>
            </a:r>
            <a:r>
              <a:rPr lang="en-SG" sz="2800" dirty="0" smtClean="0"/>
              <a:t>     save </a:t>
            </a:r>
            <a:r>
              <a:rPr lang="en-SG" sz="2800" dirty="0"/>
              <a:t>me, and I shall be saved (</a:t>
            </a:r>
            <a:r>
              <a:rPr lang="en-SG" sz="2800" dirty="0" err="1"/>
              <a:t>Jer</a:t>
            </a:r>
            <a:r>
              <a:rPr lang="en-SG" sz="2800" dirty="0"/>
              <a:t> 17:14 </a:t>
            </a:r>
            <a:r>
              <a:rPr lang="en-SG" sz="2800" dirty="0" smtClean="0"/>
              <a:t>    ESV</a:t>
            </a:r>
            <a:r>
              <a:rPr lang="en-SG" sz="2800" dirty="0"/>
              <a:t>)</a:t>
            </a:r>
          </a:p>
          <a:p>
            <a:pPr lvl="0"/>
            <a:r>
              <a:rPr lang="en-SG" sz="2800" dirty="0"/>
              <a:t>Come, Lord Jesus! (Rev 22:20b ESV</a:t>
            </a:r>
            <a:r>
              <a:rPr lang="en-SG" sz="2800" dirty="0" smtClean="0"/>
              <a:t>)</a:t>
            </a:r>
            <a:endParaRPr lang="en-SG" sz="2700" dirty="0"/>
          </a:p>
        </p:txBody>
      </p:sp>
    </p:spTree>
    <p:extLst>
      <p:ext uri="{BB962C8B-B14F-4D97-AF65-F5344CB8AC3E}">
        <p14:creationId xmlns:p14="http://schemas.microsoft.com/office/powerpoint/2010/main" val="9404617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SG" altLang="ko-KR" sz="4000" dirty="0" smtClean="0"/>
              <a:t>1. Pattern for P</a:t>
            </a:r>
            <a:r>
              <a:rPr lang="en-SG" sz="4000" dirty="0" smtClean="0"/>
              <a:t>rayer</a:t>
            </a:r>
            <a:endParaRPr lang="ko-KR" altLang="en-US" sz="4000" dirty="0"/>
          </a:p>
        </p:txBody>
      </p:sp>
      <p:sp>
        <p:nvSpPr>
          <p:cNvPr id="4" name="Content Placeholder 3"/>
          <p:cNvSpPr>
            <a:spLocks noGrp="1"/>
          </p:cNvSpPr>
          <p:nvPr>
            <p:ph idx="10"/>
          </p:nvPr>
        </p:nvSpPr>
        <p:spPr>
          <a:xfrm>
            <a:off x="1403648" y="880629"/>
            <a:ext cx="7632848" cy="3991539"/>
          </a:xfrm>
        </p:spPr>
        <p:txBody>
          <a:bodyPr/>
          <a:lstStyle/>
          <a:p>
            <a:r>
              <a:rPr lang="en-SG" sz="2800" dirty="0">
                <a:solidFill>
                  <a:srgbClr val="0070C0"/>
                </a:solidFill>
              </a:rPr>
              <a:t>“Give us each day our daily bread” </a:t>
            </a:r>
            <a:r>
              <a:rPr lang="en-SG" sz="2800" dirty="0" smtClean="0"/>
              <a:t>– </a:t>
            </a:r>
            <a:r>
              <a:rPr lang="en-SG" sz="2800" dirty="0"/>
              <a:t>praying for our daily needs</a:t>
            </a:r>
          </a:p>
          <a:p>
            <a:pPr lvl="0"/>
            <a:r>
              <a:rPr lang="en-SG" sz="2800" dirty="0"/>
              <a:t>Supply every need of mine according to your riches in glory in Christ Jesus (Phil 4:19 </a:t>
            </a:r>
            <a:r>
              <a:rPr lang="en-SG" sz="2800" dirty="0" smtClean="0"/>
              <a:t>      ESV</a:t>
            </a:r>
            <a:r>
              <a:rPr lang="en-SG" sz="2800" dirty="0"/>
              <a:t>)</a:t>
            </a:r>
          </a:p>
        </p:txBody>
      </p:sp>
    </p:spTree>
    <p:extLst>
      <p:ext uri="{BB962C8B-B14F-4D97-AF65-F5344CB8AC3E}">
        <p14:creationId xmlns:p14="http://schemas.microsoft.com/office/powerpoint/2010/main" val="1632439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1488</TotalTime>
  <Words>505</Words>
  <Application>Microsoft Office PowerPoint</Application>
  <PresentationFormat>On-screen Show (16:9)</PresentationFormat>
  <Paragraphs>77</Paragraphs>
  <Slides>20</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20</vt:i4>
      </vt:variant>
    </vt:vector>
  </HeadingPairs>
  <TitlesOfParts>
    <vt:vector size="26" baseType="lpstr">
      <vt:lpstr>맑은 고딕</vt:lpstr>
      <vt:lpstr>Arial</vt:lpstr>
      <vt:lpstr>Calibri</vt:lpstr>
      <vt:lpstr>Wingdings</vt:lpstr>
      <vt:lpstr>Office Theme</vt:lpstr>
      <vt:lpstr>Custom Design</vt:lpstr>
      <vt:lpstr>PowerPoint Presentation</vt:lpstr>
      <vt:lpstr>Luke - the gospel of prayer</vt:lpstr>
      <vt:lpstr>Engaging in Spiritual Warfare</vt:lpstr>
      <vt:lpstr>Message Outline (based on Luke 11)</vt:lpstr>
      <vt:lpstr>1. Pattern for Prayer</vt:lpstr>
      <vt:lpstr>1. Pattern for Prayer</vt:lpstr>
      <vt:lpstr>1. Pattern for Prayer</vt:lpstr>
      <vt:lpstr>1. Pattern for Prayer</vt:lpstr>
      <vt:lpstr>1. Pattern for Prayer</vt:lpstr>
      <vt:lpstr>1. Pattern for Prayer</vt:lpstr>
      <vt:lpstr>1. Pattern for Prayer</vt:lpstr>
      <vt:lpstr>2. Parable on Prayer</vt:lpstr>
      <vt:lpstr>2. Parable on Prayer</vt:lpstr>
      <vt:lpstr>3. Principles of Prayer</vt:lpstr>
      <vt:lpstr>3. Principles of Prayer</vt:lpstr>
      <vt:lpstr>God of the how much more</vt:lpstr>
      <vt:lpstr>Praying through the 10/40 window</vt:lpstr>
      <vt:lpstr>Prayer Movement</vt:lpstr>
      <vt:lpstr>Let us SPLICE in prayer</vt:lpstr>
      <vt:lpstr>4. Personal Commitment to Prayer</vt:lpstr>
    </vt:vector>
  </TitlesOfParts>
  <Company>Microsoft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Allppt.com</dc:creator>
  <cp:lastModifiedBy>Ang Kheng San Cecil</cp:lastModifiedBy>
  <cp:revision>91</cp:revision>
  <dcterms:created xsi:type="dcterms:W3CDTF">2014-04-01T16:27:38Z</dcterms:created>
  <dcterms:modified xsi:type="dcterms:W3CDTF">2018-02-17T04:33:44Z</dcterms:modified>
</cp:coreProperties>
</file>